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9"/>
  </p:notesMasterIdLst>
  <p:handoutMasterIdLst>
    <p:handoutMasterId r:id="rId40"/>
  </p:handoutMasterIdLst>
  <p:sldIdLst>
    <p:sldId id="328" r:id="rId5"/>
    <p:sldId id="326" r:id="rId6"/>
    <p:sldId id="354" r:id="rId7"/>
    <p:sldId id="329" r:id="rId8"/>
    <p:sldId id="330" r:id="rId9"/>
    <p:sldId id="334" r:id="rId10"/>
    <p:sldId id="335" r:id="rId11"/>
    <p:sldId id="336" r:id="rId12"/>
    <p:sldId id="316" r:id="rId13"/>
    <p:sldId id="318" r:id="rId14"/>
    <p:sldId id="319" r:id="rId15"/>
    <p:sldId id="320" r:id="rId16"/>
    <p:sldId id="337" r:id="rId17"/>
    <p:sldId id="338" r:id="rId18"/>
    <p:sldId id="339" r:id="rId19"/>
    <p:sldId id="353" r:id="rId20"/>
    <p:sldId id="341" r:id="rId21"/>
    <p:sldId id="347" r:id="rId22"/>
    <p:sldId id="348" r:id="rId23"/>
    <p:sldId id="349" r:id="rId24"/>
    <p:sldId id="351" r:id="rId25"/>
    <p:sldId id="352" r:id="rId26"/>
    <p:sldId id="345" r:id="rId27"/>
    <p:sldId id="342" r:id="rId28"/>
    <p:sldId id="343" r:id="rId29"/>
    <p:sldId id="344" r:id="rId30"/>
    <p:sldId id="355" r:id="rId31"/>
    <p:sldId id="309" r:id="rId32"/>
    <p:sldId id="359" r:id="rId33"/>
    <p:sldId id="315" r:id="rId34"/>
    <p:sldId id="356" r:id="rId35"/>
    <p:sldId id="357" r:id="rId36"/>
    <p:sldId id="358" r:id="rId37"/>
    <p:sldId id="327" r:id="rId38"/>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B286"/>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692" autoAdjust="0"/>
  </p:normalViewPr>
  <p:slideViewPr>
    <p:cSldViewPr snapToGrid="0">
      <p:cViewPr varScale="1">
        <p:scale>
          <a:sx n="65" d="100"/>
          <a:sy n="65" d="100"/>
        </p:scale>
        <p:origin x="1286" y="278"/>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fld id="{F352A77B-D33C-49B3-A83C-450AA2ED72B3}" type="datetimeFigureOut">
              <a:rPr lang="en-US" smtClean="0"/>
              <a:t>20-11-2025</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US" dirty="0"/>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E38D8F9A-F5CB-4EF8-A859-ED5E107B9763}" type="datetimeFigureOut">
              <a:rPr lang="en-US" smtClean="0"/>
              <a:t>20-11-2025</a:t>
            </a:fld>
            <a:endParaRPr lang="en-US" dirty="0"/>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US" dirty="0"/>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4056907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3486472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3555126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13</a:t>
            </a:fld>
            <a:endParaRPr lang="en-US" dirty="0"/>
          </a:p>
        </p:txBody>
      </p:sp>
    </p:spTree>
    <p:extLst>
      <p:ext uri="{BB962C8B-B14F-4D97-AF65-F5344CB8AC3E}">
        <p14:creationId xmlns:p14="http://schemas.microsoft.com/office/powerpoint/2010/main" val="4074452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142287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15</a:t>
            </a:fld>
            <a:endParaRPr lang="en-US" dirty="0"/>
          </a:p>
        </p:txBody>
      </p:sp>
    </p:spTree>
    <p:extLst>
      <p:ext uri="{BB962C8B-B14F-4D97-AF65-F5344CB8AC3E}">
        <p14:creationId xmlns:p14="http://schemas.microsoft.com/office/powerpoint/2010/main" val="1084443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16</a:t>
            </a:fld>
            <a:endParaRPr lang="en-US" dirty="0"/>
          </a:p>
        </p:txBody>
      </p:sp>
    </p:spTree>
    <p:extLst>
      <p:ext uri="{BB962C8B-B14F-4D97-AF65-F5344CB8AC3E}">
        <p14:creationId xmlns:p14="http://schemas.microsoft.com/office/powerpoint/2010/main" val="4271700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17</a:t>
            </a:fld>
            <a:endParaRPr lang="en-US" dirty="0"/>
          </a:p>
        </p:txBody>
      </p:sp>
    </p:spTree>
    <p:extLst>
      <p:ext uri="{BB962C8B-B14F-4D97-AF65-F5344CB8AC3E}">
        <p14:creationId xmlns:p14="http://schemas.microsoft.com/office/powerpoint/2010/main" val="2138748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18</a:t>
            </a:fld>
            <a:endParaRPr lang="en-US" dirty="0"/>
          </a:p>
        </p:txBody>
      </p:sp>
    </p:spTree>
    <p:extLst>
      <p:ext uri="{BB962C8B-B14F-4D97-AF65-F5344CB8AC3E}">
        <p14:creationId xmlns:p14="http://schemas.microsoft.com/office/powerpoint/2010/main" val="1429727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19</a:t>
            </a:fld>
            <a:endParaRPr lang="en-US" dirty="0"/>
          </a:p>
        </p:txBody>
      </p:sp>
    </p:spTree>
    <p:extLst>
      <p:ext uri="{BB962C8B-B14F-4D97-AF65-F5344CB8AC3E}">
        <p14:creationId xmlns:p14="http://schemas.microsoft.com/office/powerpoint/2010/main" val="3307042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1553822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20</a:t>
            </a:fld>
            <a:endParaRPr lang="en-US" dirty="0"/>
          </a:p>
        </p:txBody>
      </p:sp>
    </p:spTree>
    <p:extLst>
      <p:ext uri="{BB962C8B-B14F-4D97-AF65-F5344CB8AC3E}">
        <p14:creationId xmlns:p14="http://schemas.microsoft.com/office/powerpoint/2010/main" val="1259279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21</a:t>
            </a:fld>
            <a:endParaRPr lang="en-US" dirty="0"/>
          </a:p>
        </p:txBody>
      </p:sp>
    </p:spTree>
    <p:extLst>
      <p:ext uri="{BB962C8B-B14F-4D97-AF65-F5344CB8AC3E}">
        <p14:creationId xmlns:p14="http://schemas.microsoft.com/office/powerpoint/2010/main" val="1281373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22</a:t>
            </a:fld>
            <a:endParaRPr lang="en-US" dirty="0"/>
          </a:p>
        </p:txBody>
      </p:sp>
    </p:spTree>
    <p:extLst>
      <p:ext uri="{BB962C8B-B14F-4D97-AF65-F5344CB8AC3E}">
        <p14:creationId xmlns:p14="http://schemas.microsoft.com/office/powerpoint/2010/main" val="2153686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23</a:t>
            </a:fld>
            <a:endParaRPr lang="en-US" dirty="0"/>
          </a:p>
        </p:txBody>
      </p:sp>
    </p:spTree>
    <p:extLst>
      <p:ext uri="{BB962C8B-B14F-4D97-AF65-F5344CB8AC3E}">
        <p14:creationId xmlns:p14="http://schemas.microsoft.com/office/powerpoint/2010/main" val="1973433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24</a:t>
            </a:fld>
            <a:endParaRPr lang="en-US" dirty="0"/>
          </a:p>
        </p:txBody>
      </p:sp>
    </p:spTree>
    <p:extLst>
      <p:ext uri="{BB962C8B-B14F-4D97-AF65-F5344CB8AC3E}">
        <p14:creationId xmlns:p14="http://schemas.microsoft.com/office/powerpoint/2010/main" val="92755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25</a:t>
            </a:fld>
            <a:endParaRPr lang="en-US" dirty="0"/>
          </a:p>
        </p:txBody>
      </p:sp>
    </p:spTree>
    <p:extLst>
      <p:ext uri="{BB962C8B-B14F-4D97-AF65-F5344CB8AC3E}">
        <p14:creationId xmlns:p14="http://schemas.microsoft.com/office/powerpoint/2010/main" val="1574603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26</a:t>
            </a:fld>
            <a:endParaRPr lang="en-US" dirty="0"/>
          </a:p>
        </p:txBody>
      </p:sp>
    </p:spTree>
    <p:extLst>
      <p:ext uri="{BB962C8B-B14F-4D97-AF65-F5344CB8AC3E}">
        <p14:creationId xmlns:p14="http://schemas.microsoft.com/office/powerpoint/2010/main" val="2634327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27</a:t>
            </a:fld>
            <a:endParaRPr lang="en-US" dirty="0"/>
          </a:p>
        </p:txBody>
      </p:sp>
    </p:spTree>
    <p:extLst>
      <p:ext uri="{BB962C8B-B14F-4D97-AF65-F5344CB8AC3E}">
        <p14:creationId xmlns:p14="http://schemas.microsoft.com/office/powerpoint/2010/main" val="1343919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28</a:t>
            </a:fld>
            <a:endParaRPr lang="en-US" dirty="0"/>
          </a:p>
        </p:txBody>
      </p:sp>
    </p:spTree>
    <p:extLst>
      <p:ext uri="{BB962C8B-B14F-4D97-AF65-F5344CB8AC3E}">
        <p14:creationId xmlns:p14="http://schemas.microsoft.com/office/powerpoint/2010/main" val="24299665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4014C-8CBE-0FFF-9FEA-2DA0D524DB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7ADE59-0365-EB4C-558A-ECD307147F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8A592E-948A-51C4-AEA3-D36EDA2250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A26A14-E4C6-A00C-D0DB-ACE8E2DC7815}"/>
              </a:ext>
            </a:extLst>
          </p:cNvPr>
          <p:cNvSpPr>
            <a:spLocks noGrp="1"/>
          </p:cNvSpPr>
          <p:nvPr>
            <p:ph type="sldNum" sz="quarter" idx="5"/>
          </p:nvPr>
        </p:nvSpPr>
        <p:spPr/>
        <p:txBody>
          <a:bodyPr/>
          <a:lstStyle/>
          <a:p>
            <a:fld id="{D4B9A9E5-4F7F-4A7D-9DE1-899232329269}" type="slidenum">
              <a:rPr lang="en-US" smtClean="0"/>
              <a:t>29</a:t>
            </a:fld>
            <a:endParaRPr lang="en-US" dirty="0"/>
          </a:p>
        </p:txBody>
      </p:sp>
    </p:spTree>
    <p:extLst>
      <p:ext uri="{BB962C8B-B14F-4D97-AF65-F5344CB8AC3E}">
        <p14:creationId xmlns:p14="http://schemas.microsoft.com/office/powerpoint/2010/main" val="1144829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2939088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30</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31</a:t>
            </a:fld>
            <a:endParaRPr lang="en-US" dirty="0"/>
          </a:p>
        </p:txBody>
      </p:sp>
    </p:spTree>
    <p:extLst>
      <p:ext uri="{BB962C8B-B14F-4D97-AF65-F5344CB8AC3E}">
        <p14:creationId xmlns:p14="http://schemas.microsoft.com/office/powerpoint/2010/main" val="2483958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32</a:t>
            </a:fld>
            <a:endParaRPr lang="en-US" dirty="0"/>
          </a:p>
        </p:txBody>
      </p:sp>
    </p:spTree>
    <p:extLst>
      <p:ext uri="{BB962C8B-B14F-4D97-AF65-F5344CB8AC3E}">
        <p14:creationId xmlns:p14="http://schemas.microsoft.com/office/powerpoint/2010/main" val="9548982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33</a:t>
            </a:fld>
            <a:endParaRPr lang="en-US" dirty="0"/>
          </a:p>
        </p:txBody>
      </p:sp>
    </p:spTree>
    <p:extLst>
      <p:ext uri="{BB962C8B-B14F-4D97-AF65-F5344CB8AC3E}">
        <p14:creationId xmlns:p14="http://schemas.microsoft.com/office/powerpoint/2010/main" val="31172633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34</a:t>
            </a:fld>
            <a:endParaRPr lang="en-US" dirty="0"/>
          </a:p>
        </p:txBody>
      </p:sp>
    </p:spTree>
    <p:extLst>
      <p:ext uri="{BB962C8B-B14F-4D97-AF65-F5344CB8AC3E}">
        <p14:creationId xmlns:p14="http://schemas.microsoft.com/office/powerpoint/2010/main" val="1484466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453611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3733453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4274739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1797664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1405150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35285505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4.sv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6.svg"/><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4.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4.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3.svg"/><Relationship Id="rId4"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cap="none">
                <a:solidFill>
                  <a:schemeClr val="bg1"/>
                </a:solidFill>
                <a:latin typeface="Consolas" panose="020B0609020204030204" pitchFamily="49" charset="0"/>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pic>
        <p:nvPicPr>
          <p:cNvPr id="4" name="Graphic 3">
            <a:extLst>
              <a:ext uri="{FF2B5EF4-FFF2-40B4-BE49-F238E27FC236}">
                <a16:creationId xmlns:a16="http://schemas.microsoft.com/office/drawing/2014/main" id="{DEE9869C-6036-6C8B-4C0C-D435A0AD5A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14399" y="0"/>
            <a:ext cx="2085975" cy="1003875"/>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chor="b">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200274"/>
            <a:ext cx="3299013" cy="3736885"/>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200274"/>
            <a:ext cx="6675437" cy="3749676"/>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pic>
        <p:nvPicPr>
          <p:cNvPr id="4" name="Graphic 3">
            <a:extLst>
              <a:ext uri="{FF2B5EF4-FFF2-40B4-BE49-F238E27FC236}">
                <a16:creationId xmlns:a16="http://schemas.microsoft.com/office/drawing/2014/main" id="{0FBBEC04-9987-ED91-244D-F99FF998EBA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14399" y="0"/>
            <a:ext cx="2085975" cy="1003875"/>
          </a:xfrm>
          <a:prstGeom prst="rect">
            <a:avLst/>
          </a:prstGeom>
        </p:spPr>
      </p:pic>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chor="b">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171700"/>
            <a:ext cx="6257366" cy="376546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171700"/>
            <a:ext cx="2449514" cy="3778338"/>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pic>
        <p:nvPicPr>
          <p:cNvPr id="3" name="Graphic 2">
            <a:extLst>
              <a:ext uri="{FF2B5EF4-FFF2-40B4-BE49-F238E27FC236}">
                <a16:creationId xmlns:a16="http://schemas.microsoft.com/office/drawing/2014/main" id="{3293C44E-F1AC-078A-40F5-8AB63983198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14399" y="0"/>
            <a:ext cx="2085975" cy="1003875"/>
          </a:xfrm>
          <a:prstGeom prst="rect">
            <a:avLst/>
          </a:prstGeom>
        </p:spPr>
      </p:pic>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chor="b">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pic>
        <p:nvPicPr>
          <p:cNvPr id="4" name="Graphic 3">
            <a:extLst>
              <a:ext uri="{FF2B5EF4-FFF2-40B4-BE49-F238E27FC236}">
                <a16:creationId xmlns:a16="http://schemas.microsoft.com/office/drawing/2014/main" id="{E3B1CD13-9E02-5EC9-2457-E26C690FC06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14399" y="0"/>
            <a:ext cx="2085975" cy="1003875"/>
          </a:xfrm>
          <a:prstGeom prst="rect">
            <a:avLst/>
          </a:prstGeom>
        </p:spPr>
      </p:pic>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pic>
        <p:nvPicPr>
          <p:cNvPr id="4" name="Graphic 3">
            <a:extLst>
              <a:ext uri="{FF2B5EF4-FFF2-40B4-BE49-F238E27FC236}">
                <a16:creationId xmlns:a16="http://schemas.microsoft.com/office/drawing/2014/main" id="{913EDF67-1571-EC14-5FAE-3319C0273CF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14399" y="0"/>
            <a:ext cx="2085975" cy="1003875"/>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atin typeface="Consolas" panose="020B0609020204030204" pitchFamily="49" charset="0"/>
                <a:ea typeface="Cascadia Code ExtraLight" panose="020B0609020000020004" pitchFamily="49" charset="0"/>
                <a:cs typeface="Cascadia Code ExtraLight" panose="020B0609020000020004" pitchFamily="49" charset="0"/>
              </a:defRPr>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atin typeface="Consolas" panose="020B0609020204030204" pitchFamily="49" charset="0"/>
              </a:defRPr>
            </a:lvl1pPr>
            <a:lvl2pPr>
              <a:lnSpc>
                <a:spcPct val="120000"/>
              </a:lnSpc>
              <a:defRPr sz="1800">
                <a:latin typeface="Consolas" panose="020B0609020204030204" pitchFamily="49" charset="0"/>
              </a:defRPr>
            </a:lvl2pPr>
            <a:lvl3pPr>
              <a:lnSpc>
                <a:spcPct val="120000"/>
              </a:lnSpc>
              <a:defRPr sz="1600">
                <a:latin typeface="Consolas" panose="020B0609020204030204" pitchFamily="49" charset="0"/>
              </a:defRPr>
            </a:lvl3pPr>
            <a:lvl4pPr>
              <a:lnSpc>
                <a:spcPct val="120000"/>
              </a:lnSpc>
              <a:defRPr sz="1400">
                <a:latin typeface="Consolas" panose="020B0609020204030204" pitchFamily="49" charset="0"/>
              </a:defRPr>
            </a:lvl4pPr>
            <a:lvl5pPr>
              <a:lnSpc>
                <a:spcPct val="120000"/>
              </a:lnSpc>
              <a:defRPr sz="1400">
                <a:latin typeface="Consolas" panose="020B0609020204030204" pitchFamily="49"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pic>
        <p:nvPicPr>
          <p:cNvPr id="4" name="Graphic 3">
            <a:extLst>
              <a:ext uri="{FF2B5EF4-FFF2-40B4-BE49-F238E27FC236}">
                <a16:creationId xmlns:a16="http://schemas.microsoft.com/office/drawing/2014/main" id="{2F016C81-E62D-E6EC-C472-F8F9173C186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14399" y="0"/>
            <a:ext cx="2085975" cy="1003875"/>
          </a:xfrm>
          <a:prstGeom prst="rect">
            <a:avLst/>
          </a:prstGeom>
        </p:spPr>
      </p:pic>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cap="none">
                <a:solidFill>
                  <a:schemeClr val="bg1"/>
                </a:solidFill>
                <a:latin typeface="Consolas" panose="020B0609020204030204" pitchFamily="49" charset="0"/>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pic>
        <p:nvPicPr>
          <p:cNvPr id="4" name="Graphic 3">
            <a:extLst>
              <a:ext uri="{FF2B5EF4-FFF2-40B4-BE49-F238E27FC236}">
                <a16:creationId xmlns:a16="http://schemas.microsoft.com/office/drawing/2014/main" id="{451AB339-62E9-2EAA-B8CB-53CFD581E45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14399" y="0"/>
            <a:ext cx="2085975" cy="1003875"/>
          </a:xfrm>
          <a:prstGeom prst="rect">
            <a:avLst/>
          </a:prstGeom>
        </p:spPr>
      </p:pic>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atin typeface="Consolas" panose="020B0609020204030204" pitchFamily="49" charset="0"/>
              </a:defRPr>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dirty="0"/>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atin typeface="Consolas" panose="020B0609020204030204" pitchFamily="49" charset="0"/>
              </a:defRPr>
            </a:lvl1pPr>
            <a:lvl2pPr marL="457200" indent="0">
              <a:buNone/>
              <a:defRPr sz="1800">
                <a:latin typeface="Consolas" panose="020B0609020204030204" pitchFamily="49" charset="0"/>
              </a:defRPr>
            </a:lvl2pPr>
            <a:lvl3pPr marL="914400" indent="0">
              <a:buNone/>
              <a:defRPr sz="1600">
                <a:latin typeface="Consolas" panose="020B0609020204030204" pitchFamily="49" charset="0"/>
              </a:defRPr>
            </a:lvl3pPr>
            <a:lvl4pPr marL="1371600" indent="0">
              <a:buNone/>
              <a:defRPr sz="1400">
                <a:latin typeface="Consolas" panose="020B0609020204030204" pitchFamily="49" charset="0"/>
              </a:defRPr>
            </a:lvl4pPr>
            <a:lvl5pPr marL="1828800" indent="0">
              <a:buNone/>
              <a:defRPr sz="1400">
                <a:latin typeface="Consolas" panose="020B0609020204030204" pitchFamily="49"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Graphic 3">
            <a:extLst>
              <a:ext uri="{FF2B5EF4-FFF2-40B4-BE49-F238E27FC236}">
                <a16:creationId xmlns:a16="http://schemas.microsoft.com/office/drawing/2014/main" id="{3F207F01-31F2-C57C-0805-8AF6E692A36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14399" y="0"/>
            <a:ext cx="2085975" cy="1003875"/>
          </a:xfrm>
          <a:prstGeom prst="rect">
            <a:avLst/>
          </a:prstGeom>
        </p:spPr>
      </p:pic>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chor="b">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334260"/>
            <a:ext cx="7273638" cy="383286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pic>
        <p:nvPicPr>
          <p:cNvPr id="6" name="Graphic 5">
            <a:extLst>
              <a:ext uri="{FF2B5EF4-FFF2-40B4-BE49-F238E27FC236}">
                <a16:creationId xmlns:a16="http://schemas.microsoft.com/office/drawing/2014/main" id="{86365203-5E8C-E416-CEEB-612F634CFD9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14399" y="0"/>
            <a:ext cx="2085975" cy="1003875"/>
          </a:xfrm>
          <a:prstGeom prst="rect">
            <a:avLst/>
          </a:prstGeom>
        </p:spPr>
      </p:pic>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Graphic 4">
            <a:extLst>
              <a:ext uri="{FF2B5EF4-FFF2-40B4-BE49-F238E27FC236}">
                <a16:creationId xmlns:a16="http://schemas.microsoft.com/office/drawing/2014/main" id="{5672DC07-E7A8-FA95-34C8-C25F14CCA69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14399" y="0"/>
            <a:ext cx="2085975" cy="1003875"/>
          </a:xfrm>
          <a:prstGeom prst="rect">
            <a:avLst/>
          </a:prstGeom>
        </p:spPr>
      </p:pic>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chor="b">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219324"/>
            <a:ext cx="4992709" cy="3550105"/>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219324"/>
            <a:ext cx="4992709" cy="3550106"/>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pic>
        <p:nvPicPr>
          <p:cNvPr id="3" name="Graphic 2">
            <a:extLst>
              <a:ext uri="{FF2B5EF4-FFF2-40B4-BE49-F238E27FC236}">
                <a16:creationId xmlns:a16="http://schemas.microsoft.com/office/drawing/2014/main" id="{8F0C78C0-66ED-6BEE-8624-2310503E908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14399" y="0"/>
            <a:ext cx="2085975" cy="1003875"/>
          </a:xfrm>
          <a:prstGeom prst="rect">
            <a:avLst/>
          </a:prstGeom>
        </p:spPr>
      </p:pic>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chor="b">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190750"/>
            <a:ext cx="3310129" cy="35786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186618"/>
            <a:ext cx="6751489" cy="3578681"/>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pic>
        <p:nvPicPr>
          <p:cNvPr id="3" name="Graphic 2">
            <a:extLst>
              <a:ext uri="{FF2B5EF4-FFF2-40B4-BE49-F238E27FC236}">
                <a16:creationId xmlns:a16="http://schemas.microsoft.com/office/drawing/2014/main" id="{B29EBF06-5853-F28B-7DB8-2DBE2E00A41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14399" y="0"/>
            <a:ext cx="2085975" cy="1003875"/>
          </a:xfrm>
          <a:prstGeom prst="rect">
            <a:avLst/>
          </a:prstGeom>
        </p:spPr>
      </p:pic>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chor="b">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pic>
        <p:nvPicPr>
          <p:cNvPr id="3" name="Graphic 2">
            <a:extLst>
              <a:ext uri="{FF2B5EF4-FFF2-40B4-BE49-F238E27FC236}">
                <a16:creationId xmlns:a16="http://schemas.microsoft.com/office/drawing/2014/main" id="{E3415F8B-8FEB-B8F7-EC05-1E819EC4D0C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14399" y="0"/>
            <a:ext cx="2085975" cy="1003875"/>
          </a:xfrm>
          <a:prstGeom prst="rect">
            <a:avLst/>
          </a:prstGeom>
        </p:spPr>
      </p:pic>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vanheerikhuize/prompt-gallery/blob/main/Fun/TAG/prompt.md"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jvanheerikhuize/prompt-gallery"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jp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759124" y="6081622"/>
            <a:ext cx="6525500" cy="603849"/>
          </a:xfrm>
        </p:spPr>
        <p:txBody>
          <a:bodyPr>
            <a:normAutofit/>
          </a:bodyPr>
          <a:lstStyle/>
          <a:p>
            <a:r>
              <a:rPr lang="en-US" sz="1200" dirty="0"/>
              <a:t>T</a:t>
            </a:r>
            <a:r>
              <a:rPr lang="en-US" sz="1200" cap="none" dirty="0"/>
              <a:t>ext by Jerry van Heerikhuize, </a:t>
            </a:r>
            <a:br>
              <a:rPr lang="en-US" sz="1200" cap="none" dirty="0"/>
            </a:br>
            <a:r>
              <a:rPr lang="en-US" sz="1200" cap="none" dirty="0"/>
              <a:t>Images by GROK Imagine, </a:t>
            </a:r>
            <a:br>
              <a:rPr lang="en-US" sz="1200" cap="none" dirty="0"/>
            </a:br>
            <a:r>
              <a:rPr lang="en-US" sz="1200" cap="none" dirty="0"/>
              <a:t>v1.0 October 2025</a:t>
            </a:r>
          </a:p>
        </p:txBody>
      </p:sp>
      <p:sp>
        <p:nvSpPr>
          <p:cNvPr id="4" name="TextBox 3">
            <a:extLst>
              <a:ext uri="{FF2B5EF4-FFF2-40B4-BE49-F238E27FC236}">
                <a16:creationId xmlns:a16="http://schemas.microsoft.com/office/drawing/2014/main" id="{14BAE3BD-6E34-B255-F436-FE4C7FC516D0}"/>
              </a:ext>
            </a:extLst>
          </p:cNvPr>
          <p:cNvSpPr txBox="1"/>
          <p:nvPr/>
        </p:nvSpPr>
        <p:spPr>
          <a:xfrm>
            <a:off x="759124" y="5124417"/>
            <a:ext cx="5037827" cy="800219"/>
          </a:xfrm>
          <a:prstGeom prst="rect">
            <a:avLst/>
          </a:prstGeom>
          <a:noFill/>
        </p:spPr>
        <p:txBody>
          <a:bodyPr wrap="square">
            <a:spAutoFit/>
          </a:bodyPr>
          <a:lstStyle/>
          <a:p>
            <a:r>
              <a:rPr lang="en-GB" sz="2800" cap="none" dirty="0">
                <a:solidFill>
                  <a:srgbClr val="4AB286"/>
                </a:solidFill>
              </a:rPr>
              <a:t>From Chaos to Control </a:t>
            </a:r>
          </a:p>
          <a:p>
            <a:r>
              <a:rPr lang="en-GB" sz="1800" cap="none" dirty="0">
                <a:solidFill>
                  <a:schemeClr val="bg1"/>
                </a:solidFill>
              </a:rPr>
              <a:t>Taming LLM State &amp; Reasoning with MVC</a:t>
            </a:r>
            <a:endParaRPr lang="en-NL" dirty="0">
              <a:solidFill>
                <a:schemeClr val="bg1"/>
              </a:solidFill>
            </a:endParaRPr>
          </a:p>
        </p:txBody>
      </p:sp>
      <p:sp>
        <p:nvSpPr>
          <p:cNvPr id="5" name="Title 1">
            <a:extLst>
              <a:ext uri="{FF2B5EF4-FFF2-40B4-BE49-F238E27FC236}">
                <a16:creationId xmlns:a16="http://schemas.microsoft.com/office/drawing/2014/main" id="{DA7E7979-A031-E1B7-0FD5-F6C257519247}"/>
              </a:ext>
            </a:extLst>
          </p:cNvPr>
          <p:cNvSpPr txBox="1">
            <a:spLocks/>
          </p:cNvSpPr>
          <p:nvPr/>
        </p:nvSpPr>
        <p:spPr>
          <a:xfrm>
            <a:off x="7122544" y="497456"/>
            <a:ext cx="4704271" cy="606724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800" kern="1200" cap="none" baseline="0">
                <a:solidFill>
                  <a:schemeClr val="bg1"/>
                </a:solidFill>
                <a:latin typeface="Consolas" panose="020B0609020204030204" pitchFamily="49" charset="0"/>
                <a:ea typeface="+mj-ea"/>
                <a:cs typeface="+mj-cs"/>
              </a:defRPr>
            </a:lvl1pPr>
          </a:lstStyle>
          <a:p>
            <a:r>
              <a:rPr lang="en-US" sz="1600" b="1" dirty="0"/>
              <a:t>Key definitions for this presentation</a:t>
            </a:r>
          </a:p>
          <a:p>
            <a:endParaRPr lang="en-US" sz="1200" dirty="0"/>
          </a:p>
          <a:p>
            <a:r>
              <a:rPr lang="en-US" sz="1200" b="1" dirty="0"/>
              <a:t>State:</a:t>
            </a:r>
            <a:r>
              <a:rPr lang="en-US" sz="1200" dirty="0"/>
              <a:t> </a:t>
            </a:r>
            <a:r>
              <a:rPr lang="en-GB" sz="1200" i="1" dirty="0">
                <a:solidFill>
                  <a:schemeClr val="tx1">
                    <a:lumMod val="50000"/>
                    <a:lumOff val="50000"/>
                  </a:schemeClr>
                </a:solidFill>
              </a:rPr>
              <a:t>The mechanism which a system retains and uses information over time, connecting past interactions to current behaviour.</a:t>
            </a:r>
          </a:p>
          <a:p>
            <a:endParaRPr lang="en-US" sz="1200" dirty="0"/>
          </a:p>
          <a:p>
            <a:r>
              <a:rPr lang="en-US" sz="1200" b="1" dirty="0"/>
              <a:t>Deterministic</a:t>
            </a:r>
            <a:r>
              <a:rPr lang="en-US" sz="1200" dirty="0"/>
              <a:t>: </a:t>
            </a:r>
            <a:r>
              <a:rPr lang="en-GB" sz="1200" i="1" dirty="0">
                <a:solidFill>
                  <a:schemeClr val="tx1">
                    <a:lumMod val="50000"/>
                    <a:lumOff val="50000"/>
                  </a:schemeClr>
                </a:solidFill>
              </a:rPr>
              <a:t>Produce the same output every time for a given input.</a:t>
            </a:r>
          </a:p>
          <a:p>
            <a:endParaRPr lang="en-US" sz="1200" dirty="0"/>
          </a:p>
          <a:p>
            <a:r>
              <a:rPr lang="en-US" sz="1200" b="1" dirty="0"/>
              <a:t>Probabilistic</a:t>
            </a:r>
            <a:r>
              <a:rPr lang="en-US" sz="1200" dirty="0"/>
              <a:t>: </a:t>
            </a:r>
            <a:r>
              <a:rPr lang="en-GB" sz="1200" i="1" dirty="0">
                <a:solidFill>
                  <a:schemeClr val="tx1">
                    <a:lumMod val="50000"/>
                    <a:lumOff val="50000"/>
                  </a:schemeClr>
                </a:solidFill>
              </a:rPr>
              <a:t>Outcomes are based on likelihoods derived from statistical patterns. It’s about predicting what’s likely to happen.</a:t>
            </a:r>
          </a:p>
          <a:p>
            <a:endParaRPr lang="en-GB" sz="1200" dirty="0"/>
          </a:p>
          <a:p>
            <a:r>
              <a:rPr lang="en-US" sz="1200" b="1" dirty="0"/>
              <a:t>Stochastic</a:t>
            </a:r>
            <a:r>
              <a:rPr lang="en-US" sz="1200" b="1" i="1" dirty="0">
                <a:solidFill>
                  <a:schemeClr val="tx1">
                    <a:lumMod val="50000"/>
                    <a:lumOff val="50000"/>
                  </a:schemeClr>
                </a:solidFill>
              </a:rPr>
              <a:t>: </a:t>
            </a:r>
            <a:r>
              <a:rPr lang="en-GB" sz="1200" i="1" dirty="0">
                <a:solidFill>
                  <a:schemeClr val="tx1">
                    <a:lumMod val="50000"/>
                    <a:lumOff val="50000"/>
                  </a:schemeClr>
                </a:solidFill>
              </a:rPr>
              <a:t>Randomness, </a:t>
            </a:r>
            <a:r>
              <a:rPr lang="en-GB" sz="1200" b="1" i="1" dirty="0">
                <a:solidFill>
                  <a:schemeClr val="tx1">
                    <a:lumMod val="50000"/>
                    <a:lumOff val="50000"/>
                  </a:schemeClr>
                </a:solidFill>
              </a:rPr>
              <a:t>actually</a:t>
            </a:r>
            <a:r>
              <a:rPr lang="en-GB" sz="1200" i="1" dirty="0">
                <a:solidFill>
                  <a:schemeClr val="tx1">
                    <a:lumMod val="50000"/>
                    <a:lumOff val="50000"/>
                  </a:schemeClr>
                </a:solidFill>
              </a:rPr>
              <a:t> selecting outcomes based on these probabilistic outputs.</a:t>
            </a:r>
            <a:endParaRPr lang="en-US" sz="1200" i="1" dirty="0">
              <a:solidFill>
                <a:schemeClr val="tx1">
                  <a:lumMod val="50000"/>
                  <a:lumOff val="50000"/>
                </a:schemeClr>
              </a:solidFill>
            </a:endParaRPr>
          </a:p>
          <a:p>
            <a:endParaRPr lang="en-US" sz="1200" dirty="0"/>
          </a:p>
          <a:p>
            <a:r>
              <a:rPr lang="en-US" sz="1200" b="1" dirty="0"/>
              <a:t>Monolithic</a:t>
            </a:r>
            <a:r>
              <a:rPr lang="en-US" sz="1200" b="1" i="1" dirty="0">
                <a:solidFill>
                  <a:schemeClr val="tx1">
                    <a:lumMod val="50000"/>
                    <a:lumOff val="50000"/>
                  </a:schemeClr>
                </a:solidFill>
              </a:rPr>
              <a:t>: </a:t>
            </a:r>
            <a:r>
              <a:rPr lang="en-GB" sz="1200" i="1" dirty="0">
                <a:solidFill>
                  <a:schemeClr val="tx1">
                    <a:lumMod val="50000"/>
                    <a:lumOff val="50000"/>
                  </a:schemeClr>
                </a:solidFill>
              </a:rPr>
              <a:t>A monolithic application is a single unified software application that is self-contained and independent from other applications.</a:t>
            </a:r>
            <a:endParaRPr lang="en-US" sz="1200" i="1" dirty="0">
              <a:solidFill>
                <a:schemeClr val="tx1">
                  <a:lumMod val="50000"/>
                  <a:lumOff val="50000"/>
                </a:schemeClr>
              </a:solidFill>
            </a:endParaRPr>
          </a:p>
          <a:p>
            <a:endParaRPr lang="en-US" sz="1200" dirty="0"/>
          </a:p>
          <a:p>
            <a:r>
              <a:rPr lang="en-US" sz="1200" b="1" dirty="0"/>
              <a:t>Agentic: </a:t>
            </a:r>
            <a:r>
              <a:rPr lang="en-GB" sz="1200" i="1" dirty="0">
                <a:solidFill>
                  <a:schemeClr val="tx1">
                    <a:lumMod val="50000"/>
                    <a:lumOff val="50000"/>
                  </a:schemeClr>
                </a:solidFill>
              </a:rPr>
              <a:t>A subset of generative AI that is </a:t>
            </a:r>
            <a:r>
              <a:rPr lang="en-GB" sz="1200" i="1" dirty="0" err="1">
                <a:solidFill>
                  <a:schemeClr val="tx1">
                    <a:lumMod val="50000"/>
                    <a:lumOff val="50000"/>
                  </a:schemeClr>
                </a:solidFill>
              </a:rPr>
              <a:t>centered</a:t>
            </a:r>
            <a:r>
              <a:rPr lang="en-GB" sz="1200" i="1" dirty="0">
                <a:solidFill>
                  <a:schemeClr val="tx1">
                    <a:lumMod val="50000"/>
                    <a:lumOff val="50000"/>
                  </a:schemeClr>
                </a:solidFill>
              </a:rPr>
              <a:t> around the orchestration and execution of agents (that use LLMs as a "brain“) to delegate topics.</a:t>
            </a:r>
          </a:p>
          <a:p>
            <a:endParaRPr lang="en-US" sz="1200" dirty="0"/>
          </a:p>
          <a:p>
            <a:r>
              <a:rPr lang="en-US" sz="1200" b="1" dirty="0"/>
              <a:t>Hallucinations</a:t>
            </a:r>
            <a:r>
              <a:rPr lang="en-US" sz="1200" dirty="0"/>
              <a:t>: </a:t>
            </a:r>
            <a:r>
              <a:rPr lang="en-GB" sz="1200" i="1" dirty="0">
                <a:solidFill>
                  <a:schemeClr val="tx1">
                    <a:lumMod val="50000"/>
                    <a:lumOff val="50000"/>
                  </a:schemeClr>
                </a:solidFill>
              </a:rPr>
              <a:t>Output containing inaccuracies or non-sensical information.</a:t>
            </a:r>
            <a:endParaRPr lang="en-US" sz="1200" i="1" dirty="0">
              <a:solidFill>
                <a:schemeClr val="tx1">
                  <a:lumMod val="50000"/>
                  <a:lumOff val="50000"/>
                </a:schemeClr>
              </a:solidFill>
            </a:endParaRPr>
          </a:p>
          <a:p>
            <a:endParaRPr lang="en-US" sz="1200" dirty="0"/>
          </a:p>
          <a:p>
            <a:r>
              <a:rPr lang="en-US" sz="1200" b="1" dirty="0"/>
              <a:t>Seed: </a:t>
            </a:r>
            <a:r>
              <a:rPr lang="en-GB" sz="1200" i="1" dirty="0">
                <a:solidFill>
                  <a:schemeClr val="tx1">
                    <a:lumMod val="50000"/>
                    <a:lumOff val="50000"/>
                  </a:schemeClr>
                </a:solidFill>
              </a:rPr>
              <a:t>Numerical starting points that let creators reproduce or vary results in image and video generation, represented as a dice roll. </a:t>
            </a:r>
          </a:p>
          <a:p>
            <a:endParaRPr lang="en-US" sz="1200" dirty="0"/>
          </a:p>
          <a:p>
            <a:r>
              <a:rPr lang="en-US" sz="1200" b="1" dirty="0"/>
              <a:t>NPC: </a:t>
            </a:r>
            <a:r>
              <a:rPr lang="en-GB" sz="1200" b="1" i="1" dirty="0">
                <a:solidFill>
                  <a:schemeClr val="tx1">
                    <a:lumMod val="50000"/>
                    <a:lumOff val="50000"/>
                  </a:schemeClr>
                </a:solidFill>
              </a:rPr>
              <a:t>A</a:t>
            </a:r>
            <a:r>
              <a:rPr lang="en-GB" sz="1200" i="1" dirty="0">
                <a:solidFill>
                  <a:schemeClr val="tx1">
                    <a:lumMod val="50000"/>
                    <a:lumOff val="50000"/>
                  </a:schemeClr>
                </a:solidFill>
              </a:rPr>
              <a:t> term for characters in a video game that are controlled by the game’s controller, rather than a human player.</a:t>
            </a:r>
            <a:endParaRPr lang="en-US" sz="1200" i="1" dirty="0">
              <a:solidFill>
                <a:schemeClr val="tx1">
                  <a:lumMod val="50000"/>
                  <a:lumOff val="50000"/>
                </a:schemeClr>
              </a:solidFill>
            </a:endParaRPr>
          </a:p>
          <a:p>
            <a:endParaRPr lang="en-US" sz="1200" dirty="0"/>
          </a:p>
        </p:txBody>
      </p:sp>
    </p:spTree>
    <p:extLst>
      <p:ext uri="{BB962C8B-B14F-4D97-AF65-F5344CB8AC3E}">
        <p14:creationId xmlns:p14="http://schemas.microsoft.com/office/powerpoint/2010/main" val="342833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p:txBody>
          <a:bodyPr/>
          <a:lstStyle/>
          <a:p>
            <a:r>
              <a:rPr lang="en-GB" sz="3200" dirty="0"/>
              <a:t>A GAME AS A PERFECT PROOF OF CONCEPT</a:t>
            </a:r>
            <a:endParaRPr lang="en-US" sz="3200" dirty="0"/>
          </a:p>
        </p:txBody>
      </p:sp>
      <p:sp>
        <p:nvSpPr>
          <p:cNvPr id="5" name="Content Placeholder 4">
            <a:extLst>
              <a:ext uri="{FF2B5EF4-FFF2-40B4-BE49-F238E27FC236}">
                <a16:creationId xmlns:a16="http://schemas.microsoft.com/office/drawing/2014/main" id="{5F5AA668-4B64-0878-D5BA-3DD67C6CA79B}"/>
              </a:ext>
            </a:extLst>
          </p:cNvPr>
          <p:cNvSpPr>
            <a:spLocks noGrp="1"/>
          </p:cNvSpPr>
          <p:nvPr>
            <p:ph sz="quarter" idx="11"/>
          </p:nvPr>
        </p:nvSpPr>
        <p:spPr>
          <a:xfrm>
            <a:off x="914398" y="2186618"/>
            <a:ext cx="10877552" cy="3837110"/>
          </a:xfrm>
        </p:spPr>
        <p:txBody>
          <a:bodyPr>
            <a:normAutofit/>
          </a:bodyPr>
          <a:lstStyle/>
          <a:p>
            <a:r>
              <a:rPr lang="nl-NL" dirty="0"/>
              <a:t>Games are </a:t>
            </a:r>
            <a:r>
              <a:rPr lang="nl-NL" b="1" dirty="0"/>
              <a:t>fundamentally stateful;</a:t>
            </a:r>
          </a:p>
          <a:p>
            <a:r>
              <a:rPr lang="en-GB" dirty="0"/>
              <a:t>Games operate under </a:t>
            </a:r>
            <a:r>
              <a:rPr lang="en-GB" b="1" dirty="0"/>
              <a:t>specific rules</a:t>
            </a:r>
            <a:r>
              <a:rPr lang="nl-NL" dirty="0"/>
              <a:t> (reasoning &amp; logic);</a:t>
            </a:r>
          </a:p>
          <a:p>
            <a:r>
              <a:rPr lang="en-GB" dirty="0"/>
              <a:t>A game world has a </a:t>
            </a:r>
            <a:r>
              <a:rPr lang="en-GB" b="1" dirty="0"/>
              <a:t>dynamic and evolving context;</a:t>
            </a:r>
          </a:p>
          <a:p>
            <a:r>
              <a:rPr lang="nl-NL" dirty="0"/>
              <a:t>Games require </a:t>
            </a:r>
            <a:r>
              <a:rPr lang="nl-NL" b="1" dirty="0"/>
              <a:t>in-context problem solving;</a:t>
            </a:r>
          </a:p>
          <a:p>
            <a:endParaRPr lang="nl-NL" b="1" dirty="0"/>
          </a:p>
          <a:p>
            <a:pPr marL="0" indent="0">
              <a:buNone/>
            </a:pPr>
            <a:endParaRPr lang="en-GB" b="1" dirty="0"/>
          </a:p>
          <a:p>
            <a:pPr marL="0" indent="0">
              <a:buNone/>
            </a:pPr>
            <a:endParaRPr lang="en-GB" b="1" dirty="0"/>
          </a:p>
          <a:p>
            <a:pPr marL="0" indent="0">
              <a:buNone/>
            </a:pPr>
            <a:r>
              <a:rPr lang="en-GB" b="1" dirty="0"/>
              <a:t>If I can control a game, I can control any stateful application.</a:t>
            </a:r>
            <a:endParaRPr lang="en-NL" b="1" dirty="0"/>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412000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8221-C29B-07A3-B569-B8B466B1020B}"/>
              </a:ext>
            </a:extLst>
          </p:cNvPr>
          <p:cNvSpPr>
            <a:spLocks noGrp="1"/>
          </p:cNvSpPr>
          <p:nvPr>
            <p:ph type="title"/>
          </p:nvPr>
        </p:nvSpPr>
        <p:spPr>
          <a:xfrm>
            <a:off x="6096000" y="375285"/>
            <a:ext cx="4896678" cy="3624984"/>
          </a:xfrm>
        </p:spPr>
        <p:txBody>
          <a:bodyPr/>
          <a:lstStyle/>
          <a:p>
            <a:r>
              <a:rPr lang="en-US" dirty="0"/>
              <a:t>T.A.G.</a:t>
            </a:r>
          </a:p>
        </p:txBody>
      </p:sp>
      <p:sp>
        <p:nvSpPr>
          <p:cNvPr id="3" name="Content Placeholder 2">
            <a:extLst>
              <a:ext uri="{FF2B5EF4-FFF2-40B4-BE49-F238E27FC236}">
                <a16:creationId xmlns:a16="http://schemas.microsoft.com/office/drawing/2014/main" id="{D6BEA7D4-8B96-5A0E-252E-6B8E8B1CF178}"/>
              </a:ext>
            </a:extLst>
          </p:cNvPr>
          <p:cNvSpPr>
            <a:spLocks noGrp="1"/>
          </p:cNvSpPr>
          <p:nvPr>
            <p:ph sz="quarter" idx="10"/>
          </p:nvPr>
        </p:nvSpPr>
        <p:spPr>
          <a:xfrm>
            <a:off x="6096000" y="4172990"/>
            <a:ext cx="4896677" cy="2309726"/>
          </a:xfrm>
        </p:spPr>
        <p:txBody>
          <a:bodyPr/>
          <a:lstStyle/>
          <a:p>
            <a:r>
              <a:rPr lang="en-US" noProof="1"/>
              <a:t>The Text Adventure Generator</a:t>
            </a:r>
          </a:p>
        </p:txBody>
      </p:sp>
      <p:pic>
        <p:nvPicPr>
          <p:cNvPr id="8" name="Picture Placeholder 7" descr="A screenshot of a computer game&#10;&#10;AI-generated content may be incorrect.">
            <a:extLst>
              <a:ext uri="{FF2B5EF4-FFF2-40B4-BE49-F238E27FC236}">
                <a16:creationId xmlns:a16="http://schemas.microsoft.com/office/drawing/2014/main" id="{BB70BE53-A555-946C-1277-DB1526BCB340}"/>
              </a:ext>
            </a:extLst>
          </p:cNvPr>
          <p:cNvPicPr>
            <a:picLocks noGrp="1" noChangeAspect="1"/>
          </p:cNvPicPr>
          <p:nvPr>
            <p:ph type="pic" sz="quarter" idx="11"/>
          </p:nvPr>
        </p:nvPicPr>
        <p:blipFill>
          <a:blip r:embed="rId3"/>
          <a:srcRect l="16667" r="16667"/>
          <a:stretch>
            <a:fillRect/>
          </a:stretch>
        </p:blipFill>
        <p:spPr/>
      </p:pic>
    </p:spTree>
    <p:extLst>
      <p:ext uri="{BB962C8B-B14F-4D97-AF65-F5344CB8AC3E}">
        <p14:creationId xmlns:p14="http://schemas.microsoft.com/office/powerpoint/2010/main" val="1760417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65125"/>
            <a:ext cx="8766929" cy="1646555"/>
          </a:xfrm>
        </p:spPr>
        <p:txBody>
          <a:bodyPr/>
          <a:lstStyle/>
          <a:p>
            <a:r>
              <a:rPr lang="en-US" noProof="1"/>
              <a:t>The Funny DUNGEON MASTER</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914399" y="2334260"/>
            <a:ext cx="7686676" cy="3832860"/>
          </a:xfrm>
        </p:spPr>
        <p:txBody>
          <a:bodyPr>
            <a:normAutofit lnSpcReduction="10000"/>
          </a:bodyPr>
          <a:lstStyle/>
          <a:p>
            <a:pPr marL="0" indent="0">
              <a:buNone/>
            </a:pPr>
            <a:r>
              <a:rPr lang="en-US" noProof="1"/>
              <a:t>I was thinking about a game which I’m able to play via a chat interface. Then I thought about the games I played as a kid. </a:t>
            </a:r>
          </a:p>
          <a:p>
            <a:pPr marL="0" indent="0">
              <a:buNone/>
            </a:pPr>
            <a:r>
              <a:rPr lang="en-US" noProof="1"/>
              <a:t>Text adventures like </a:t>
            </a:r>
            <a:r>
              <a:rPr lang="en-US" b="1" noProof="1"/>
              <a:t>Zork</a:t>
            </a:r>
            <a:r>
              <a:rPr lang="en-US" noProof="1"/>
              <a:t> and </a:t>
            </a:r>
            <a:r>
              <a:rPr lang="en-GB" b="1" noProof="1"/>
              <a:t>The Hitchhiker's Guide to the Galaxy.</a:t>
            </a:r>
          </a:p>
          <a:p>
            <a:pPr marL="0" indent="0">
              <a:buNone/>
            </a:pPr>
            <a:endParaRPr lang="en-GB" b="1" noProof="1"/>
          </a:p>
          <a:p>
            <a:pPr marL="0" indent="0">
              <a:buNone/>
            </a:pPr>
            <a:r>
              <a:rPr lang="en-GB" sz="2800" b="1" noProof="1"/>
              <a:t>Why not use the power of a LLM to generate complete worlds and have way more conversational options than</a:t>
            </a:r>
            <a:br>
              <a:rPr lang="en-GB" sz="2800" b="1" noProof="1"/>
            </a:br>
            <a:r>
              <a:rPr lang="en-GB" sz="2800" b="1" noProof="1"/>
              <a:t>“put a in b”?</a:t>
            </a:r>
            <a:endParaRPr lang="en-US" sz="2800" b="1" noProof="1"/>
          </a:p>
          <a:p>
            <a:pPr marL="0" indent="0">
              <a:buNone/>
            </a:pPr>
            <a:endParaRPr lang="en-US" noProof="1"/>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p:txBody>
          <a:bodyPr/>
          <a:lstStyle/>
          <a:p>
            <a:fld id="{B5CEABB6-07DC-46E8-9B57-56EC44A396E5}" type="slidenum">
              <a:rPr lang="en-US" smtClean="0"/>
              <a:pPr/>
              <a:t>12</a:t>
            </a:fld>
            <a:endParaRPr lang="en-US" dirty="0"/>
          </a:p>
        </p:txBody>
      </p:sp>
      <p:pic>
        <p:nvPicPr>
          <p:cNvPr id="1026" name="Picture 2">
            <a:extLst>
              <a:ext uri="{FF2B5EF4-FFF2-40B4-BE49-F238E27FC236}">
                <a16:creationId xmlns:a16="http://schemas.microsoft.com/office/drawing/2014/main" id="{0645C58A-35EC-BF1F-44BF-D324BE754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016500">
            <a:off x="8798944" y="656452"/>
            <a:ext cx="2268028" cy="303303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02D9D00-A808-3215-2703-A4F8E81244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21921">
            <a:off x="9445925" y="3328729"/>
            <a:ext cx="2162984" cy="241617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403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914400" y="2580640"/>
            <a:ext cx="5181600" cy="3368819"/>
          </a:xfrm>
        </p:spPr>
        <p:txBody>
          <a:bodyPr>
            <a:normAutofit/>
          </a:bodyPr>
          <a:lstStyle/>
          <a:p>
            <a:r>
              <a:rPr lang="en-US" dirty="0"/>
              <a:t>THE MASTER PROMPT</a:t>
            </a:r>
          </a:p>
        </p:txBody>
      </p:sp>
      <p:pic>
        <p:nvPicPr>
          <p:cNvPr id="6" name="Picture Placeholder 5" descr="A tall tower in the water&#10;&#10;AI-generated content may be incorrect.">
            <a:extLst>
              <a:ext uri="{FF2B5EF4-FFF2-40B4-BE49-F238E27FC236}">
                <a16:creationId xmlns:a16="http://schemas.microsoft.com/office/drawing/2014/main" id="{A9190912-36D5-8752-4412-0C140CD70BF0}"/>
              </a:ext>
            </a:extLst>
          </p:cNvPr>
          <p:cNvPicPr>
            <a:picLocks noGrp="1" noChangeAspect="1"/>
          </p:cNvPicPr>
          <p:nvPr>
            <p:ph type="pic" sz="quarter" idx="10"/>
          </p:nvPr>
        </p:nvPicPr>
        <p:blipFill>
          <a:blip r:embed="rId3"/>
          <a:srcRect/>
          <a:stretch>
            <a:fillRect/>
          </a:stretch>
        </p:blipFill>
        <p:spPr/>
      </p:pic>
    </p:spTree>
    <p:extLst>
      <p:ext uri="{BB962C8B-B14F-4D97-AF65-F5344CB8AC3E}">
        <p14:creationId xmlns:p14="http://schemas.microsoft.com/office/powerpoint/2010/main" val="1872934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65125"/>
            <a:ext cx="8766929" cy="1646555"/>
          </a:xfrm>
        </p:spPr>
        <p:txBody>
          <a:bodyPr/>
          <a:lstStyle/>
          <a:p>
            <a:r>
              <a:rPr lang="en-US" noProof="1"/>
              <a:t>WHY I Prefer a MONOLITHIC OVER AN AGENTIC APPROACH</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914399" y="2334260"/>
            <a:ext cx="8453888" cy="3832860"/>
          </a:xfrm>
        </p:spPr>
        <p:txBody>
          <a:bodyPr>
            <a:normAutofit fontScale="85000" lnSpcReduction="20000"/>
          </a:bodyPr>
          <a:lstStyle/>
          <a:p>
            <a:pPr marL="0" indent="0">
              <a:buNone/>
            </a:pPr>
            <a:r>
              <a:rPr lang="en-GB" b="1" noProof="1"/>
              <a:t>Simplicity &amp; Reduced Complexity: </a:t>
            </a:r>
            <a:r>
              <a:rPr lang="en-GB" noProof="1"/>
              <a:t>Easier to design, Implement and maintain. No orchestration logic is required, which could lead to misalignment.</a:t>
            </a:r>
          </a:p>
          <a:p>
            <a:pPr marL="0" indent="0">
              <a:buNone/>
            </a:pPr>
            <a:r>
              <a:rPr lang="en-GB" b="1" noProof="1"/>
              <a:t>Fewer Failure Points</a:t>
            </a:r>
            <a:r>
              <a:rPr lang="en-GB" noProof="1"/>
              <a:t>: Each additional LLM call and integration point introduces a potential new failure point. </a:t>
            </a:r>
          </a:p>
          <a:p>
            <a:pPr marL="0" indent="0">
              <a:buNone/>
            </a:pPr>
            <a:r>
              <a:rPr lang="en-GB" b="1" noProof="1"/>
              <a:t>Cost-Effectiveness: </a:t>
            </a:r>
            <a:r>
              <a:rPr lang="en-GB" noProof="1"/>
              <a:t>Significantly Lower Costs and footprint.</a:t>
            </a:r>
          </a:p>
          <a:p>
            <a:pPr marL="0" indent="0">
              <a:buNone/>
            </a:pPr>
            <a:r>
              <a:rPr lang="en-GB" b="1" noProof="1"/>
              <a:t>Better Latency: </a:t>
            </a:r>
            <a:r>
              <a:rPr lang="en-GB" noProof="1"/>
              <a:t>A single LLM typically processes the entire request in one go, leading to faster response times.</a:t>
            </a:r>
          </a:p>
          <a:p>
            <a:pPr marL="0" indent="0">
              <a:buNone/>
            </a:pPr>
            <a:r>
              <a:rPr lang="en-GB" b="1" noProof="1"/>
              <a:t>Cohesion and Context Consistency: </a:t>
            </a:r>
            <a:r>
              <a:rPr lang="en-GB" noProof="1"/>
              <a:t>In a single LLM, the entire "thought process" (planning, execution, reflection) is contained within one context window. </a:t>
            </a:r>
          </a:p>
          <a:p>
            <a:pPr marL="0" indent="0">
              <a:buNone/>
            </a:pPr>
            <a:r>
              <a:rPr lang="en-GB" b="1" noProof="1"/>
              <a:t>Simpler Prompt Engineering: </a:t>
            </a:r>
            <a:r>
              <a:rPr lang="en-GB" noProof="1"/>
              <a:t>You only need to optimize one master prompt that guides the LLM through all phases of the task.</a:t>
            </a:r>
          </a:p>
          <a:p>
            <a:pPr marL="0" indent="0">
              <a:buNone/>
            </a:pPr>
            <a:r>
              <a:rPr lang="en-GB" b="1" noProof="1"/>
              <a:t>Usecases as a single prompt: </a:t>
            </a:r>
            <a:r>
              <a:rPr lang="en-GB" noProof="1"/>
              <a:t>I keep a github repository with a gallery of usecases in prompt.md files. </a:t>
            </a: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3509528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108A6EC-391E-1016-1DB2-C62BDCC4EEC4}"/>
              </a:ext>
            </a:extLst>
          </p:cNvPr>
          <p:cNvSpPr/>
          <p:nvPr/>
        </p:nvSpPr>
        <p:spPr>
          <a:xfrm>
            <a:off x="7549092" y="2109848"/>
            <a:ext cx="4114800" cy="4284513"/>
          </a:xfrm>
          <a:prstGeom prst="roundRect">
            <a:avLst>
              <a:gd name="adj" fmla="val 2971"/>
            </a:avLst>
          </a:prstGeom>
          <a:effectLst>
            <a:innerShdw blurRad="63500" dist="50800" dir="13500000">
              <a:prstClr val="black">
                <a:alpha val="22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65125"/>
            <a:ext cx="10017458" cy="1646555"/>
          </a:xfrm>
        </p:spPr>
        <p:txBody>
          <a:bodyPr/>
          <a:lstStyle/>
          <a:p>
            <a:r>
              <a:rPr lang="en-US" noProof="1">
                <a:hlinkClick r:id="rId3"/>
              </a:rPr>
              <a:t>THE MASTER PROMPT </a:t>
            </a:r>
            <a:r>
              <a:rPr lang="en-US" noProof="1"/>
              <a:t>: MVC A familiar pattern</a:t>
            </a: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p:txBody>
          <a:bodyPr/>
          <a:lstStyle/>
          <a:p>
            <a:fld id="{B5CEABB6-07DC-46E8-9B57-56EC44A396E5}" type="slidenum">
              <a:rPr lang="en-US" smtClean="0"/>
              <a:pPr/>
              <a:t>15</a:t>
            </a:fld>
            <a:endParaRPr lang="en-US" dirty="0"/>
          </a:p>
        </p:txBody>
      </p:sp>
      <p:sp>
        <p:nvSpPr>
          <p:cNvPr id="6" name="Content Placeholder 5">
            <a:extLst>
              <a:ext uri="{FF2B5EF4-FFF2-40B4-BE49-F238E27FC236}">
                <a16:creationId xmlns:a16="http://schemas.microsoft.com/office/drawing/2014/main" id="{7D0A8BE4-55AC-3421-3F70-C7F3E0004955}"/>
              </a:ext>
            </a:extLst>
          </p:cNvPr>
          <p:cNvSpPr>
            <a:spLocks noGrp="1"/>
          </p:cNvSpPr>
          <p:nvPr>
            <p:ph sz="quarter" idx="10"/>
          </p:nvPr>
        </p:nvSpPr>
        <p:spPr>
          <a:xfrm>
            <a:off x="7980413" y="2208362"/>
            <a:ext cx="5676180" cy="4284513"/>
          </a:xfrm>
        </p:spPr>
        <p:txBody>
          <a:bodyPr>
            <a:normAutofit fontScale="47500" lnSpcReduction="20000"/>
          </a:bodyPr>
          <a:lstStyle/>
          <a:p>
            <a:pPr marL="0" indent="0">
              <a:lnSpc>
                <a:spcPct val="120000"/>
              </a:lnSpc>
              <a:buNone/>
            </a:pPr>
            <a:r>
              <a:rPr lang="nl-NL" dirty="0">
                <a:latin typeface="Courier New" panose="02070309020205020404" pitchFamily="49" charset="0"/>
                <a:cs typeface="Courier New" panose="02070309020205020404" pitchFamily="49" charset="0"/>
              </a:rPr>
              <a:t>&lt;MASTER_PROMPT&gt;</a:t>
            </a:r>
            <a:br>
              <a:rPr lang="nl-NL" dirty="0">
                <a:latin typeface="Courier New" panose="02070309020205020404" pitchFamily="49" charset="0"/>
                <a:cs typeface="Courier New" panose="02070309020205020404" pitchFamily="49" charset="0"/>
              </a:rPr>
            </a:br>
            <a:r>
              <a:rPr lang="nl-NL" dirty="0">
                <a:latin typeface="Courier New" panose="02070309020205020404" pitchFamily="49" charset="0"/>
                <a:cs typeface="Courier New" panose="02070309020205020404" pitchFamily="49" charset="0"/>
              </a:rPr>
              <a:t>    &lt;CORE_DIRECTIVES&gt;&lt;/CORE_DIRECTIVES&gt;</a:t>
            </a:r>
            <a:br>
              <a:rPr lang="nl-NL" dirty="0">
                <a:latin typeface="Courier New" panose="02070309020205020404" pitchFamily="49" charset="0"/>
                <a:cs typeface="Courier New" panose="02070309020205020404" pitchFamily="49" charset="0"/>
              </a:rPr>
            </a:br>
            <a:br>
              <a:rPr lang="nl-NL" dirty="0">
                <a:latin typeface="Courier New" panose="02070309020205020404" pitchFamily="49" charset="0"/>
                <a:cs typeface="Courier New" panose="02070309020205020404" pitchFamily="49" charset="0"/>
              </a:rPr>
            </a:br>
            <a:r>
              <a:rPr lang="nl-NL" dirty="0">
                <a:latin typeface="Courier New" panose="02070309020205020404" pitchFamily="49" charset="0"/>
                <a:cs typeface="Courier New" panose="02070309020205020404" pitchFamily="49" charset="0"/>
              </a:rPr>
              <a:t>    &lt;MODEL&gt;{}&lt;/MODEL&gt;</a:t>
            </a:r>
            <a:br>
              <a:rPr lang="nl-NL" dirty="0">
                <a:latin typeface="Courier New" panose="02070309020205020404" pitchFamily="49" charset="0"/>
                <a:cs typeface="Courier New" panose="02070309020205020404" pitchFamily="49" charset="0"/>
              </a:rPr>
            </a:br>
            <a:br>
              <a:rPr lang="nl-NL" dirty="0">
                <a:latin typeface="Courier New" panose="02070309020205020404" pitchFamily="49" charset="0"/>
                <a:cs typeface="Courier New" panose="02070309020205020404" pitchFamily="49" charset="0"/>
              </a:rPr>
            </a:br>
            <a:r>
              <a:rPr lang="nl-NL" dirty="0">
                <a:latin typeface="Courier New" panose="02070309020205020404" pitchFamily="49" charset="0"/>
                <a:cs typeface="Courier New" panose="02070309020205020404" pitchFamily="49" charset="0"/>
              </a:rPr>
              <a:t>    &lt;CONTROLLER&gt;&lt;/CONTROLLER&gt;</a:t>
            </a:r>
            <a:br>
              <a:rPr lang="nl-NL" dirty="0">
                <a:latin typeface="Courier New" panose="02070309020205020404" pitchFamily="49" charset="0"/>
                <a:cs typeface="Courier New" panose="02070309020205020404" pitchFamily="49" charset="0"/>
              </a:rPr>
            </a:br>
            <a:r>
              <a:rPr lang="nl-NL" dirty="0">
                <a:latin typeface="Courier New" panose="02070309020205020404" pitchFamily="49" charset="0"/>
                <a:cs typeface="Courier New" panose="02070309020205020404" pitchFamily="49" charset="0"/>
              </a:rPr>
              <a:t>        &lt;DIRECTIVES&gt;&lt;/DIRECTIVES&gt;</a:t>
            </a:r>
            <a:br>
              <a:rPr lang="nl-NL" dirty="0">
                <a:latin typeface="Courier New" panose="02070309020205020404" pitchFamily="49" charset="0"/>
                <a:cs typeface="Courier New" panose="02070309020205020404" pitchFamily="49" charset="0"/>
              </a:rPr>
            </a:br>
            <a:r>
              <a:rPr lang="nl-NL" dirty="0">
                <a:latin typeface="Courier New" panose="02070309020205020404" pitchFamily="49" charset="0"/>
                <a:cs typeface="Courier New" panose="02070309020205020404" pitchFamily="49" charset="0"/>
              </a:rPr>
              <a:t>        &lt;GAME_PHASES&gt;&lt;/GAME_PHASES&gt;</a:t>
            </a:r>
            <a:br>
              <a:rPr lang="nl-NL" dirty="0">
                <a:latin typeface="Courier New" panose="02070309020205020404" pitchFamily="49" charset="0"/>
                <a:cs typeface="Courier New" panose="02070309020205020404" pitchFamily="49" charset="0"/>
              </a:rPr>
            </a:br>
            <a:r>
              <a:rPr lang="nl-NL" dirty="0">
                <a:latin typeface="Courier New" panose="02070309020205020404" pitchFamily="49" charset="0"/>
                <a:cs typeface="Courier New" panose="02070309020205020404" pitchFamily="49" charset="0"/>
              </a:rPr>
              <a:t>        &lt;GAME_RULES&gt;&lt;/GAME_RULES&gt;</a:t>
            </a:r>
            <a:br>
              <a:rPr lang="nl-NL" dirty="0">
                <a:latin typeface="Courier New" panose="02070309020205020404" pitchFamily="49" charset="0"/>
                <a:cs typeface="Courier New" panose="02070309020205020404" pitchFamily="49" charset="0"/>
              </a:rPr>
            </a:br>
            <a:r>
              <a:rPr lang="nl-NL" dirty="0">
                <a:latin typeface="Courier New" panose="02070309020205020404" pitchFamily="49" charset="0"/>
                <a:cs typeface="Courier New" panose="02070309020205020404" pitchFamily="49" charset="0"/>
              </a:rPr>
              <a:t>        &lt;GAMELOOP&gt;&lt;/GAMELOOP&gt;</a:t>
            </a:r>
            <a:br>
              <a:rPr lang="nl-NL" dirty="0">
                <a:latin typeface="Courier New" panose="02070309020205020404" pitchFamily="49" charset="0"/>
                <a:cs typeface="Courier New" panose="02070309020205020404" pitchFamily="49" charset="0"/>
              </a:rPr>
            </a:br>
            <a:br>
              <a:rPr lang="nl-NL" dirty="0">
                <a:latin typeface="Courier New" panose="02070309020205020404" pitchFamily="49" charset="0"/>
                <a:cs typeface="Courier New" panose="02070309020205020404" pitchFamily="49" charset="0"/>
              </a:rPr>
            </a:br>
            <a:r>
              <a:rPr lang="nl-NL" dirty="0">
                <a:latin typeface="Courier New" panose="02070309020205020404" pitchFamily="49" charset="0"/>
                <a:cs typeface="Courier New" panose="02070309020205020404" pitchFamily="49" charset="0"/>
              </a:rPr>
              <a:t>        &lt;CONSOLE_COMMANDS&gt;</a:t>
            </a:r>
            <a:br>
              <a:rPr lang="nl-NL" dirty="0">
                <a:latin typeface="Courier New" panose="02070309020205020404" pitchFamily="49" charset="0"/>
                <a:cs typeface="Courier New" panose="02070309020205020404" pitchFamily="49" charset="0"/>
              </a:rPr>
            </a:br>
            <a:r>
              <a:rPr lang="nl-NL" dirty="0">
                <a:latin typeface="Courier New" panose="02070309020205020404" pitchFamily="49" charset="0"/>
                <a:cs typeface="Courier New" panose="02070309020205020404" pitchFamily="49" charset="0"/>
              </a:rPr>
              <a:t>            &lt;DIRECTIVES&gt;&lt;/DIRECTIVES&gt;</a:t>
            </a:r>
            <a:br>
              <a:rPr lang="nl-NL" dirty="0">
                <a:latin typeface="Courier New" panose="02070309020205020404" pitchFamily="49" charset="0"/>
                <a:cs typeface="Courier New" panose="02070309020205020404" pitchFamily="49" charset="0"/>
              </a:rPr>
            </a:br>
            <a:r>
              <a:rPr lang="nl-NL" dirty="0">
                <a:latin typeface="Courier New" panose="02070309020205020404" pitchFamily="49" charset="0"/>
                <a:cs typeface="Courier New" panose="02070309020205020404" pitchFamily="49" charset="0"/>
              </a:rPr>
              <a:t>        &lt;/CONSOLE_COMMANDS&gt;</a:t>
            </a:r>
            <a:br>
              <a:rPr lang="nl-NL" dirty="0">
                <a:latin typeface="Courier New" panose="02070309020205020404" pitchFamily="49" charset="0"/>
                <a:cs typeface="Courier New" panose="02070309020205020404" pitchFamily="49" charset="0"/>
              </a:rPr>
            </a:br>
            <a:r>
              <a:rPr lang="nl-NL" dirty="0">
                <a:latin typeface="Courier New" panose="02070309020205020404" pitchFamily="49" charset="0"/>
                <a:cs typeface="Courier New" panose="02070309020205020404" pitchFamily="49" charset="0"/>
              </a:rPr>
              <a:t>    &lt;/CONTROLLER&gt;</a:t>
            </a:r>
            <a:br>
              <a:rPr lang="nl-NL" dirty="0">
                <a:latin typeface="Courier New" panose="02070309020205020404" pitchFamily="49" charset="0"/>
                <a:cs typeface="Courier New" panose="02070309020205020404" pitchFamily="49" charset="0"/>
              </a:rPr>
            </a:br>
            <a:br>
              <a:rPr lang="nl-NL" dirty="0">
                <a:latin typeface="Courier New" panose="02070309020205020404" pitchFamily="49" charset="0"/>
                <a:cs typeface="Courier New" panose="02070309020205020404" pitchFamily="49" charset="0"/>
              </a:rPr>
            </a:br>
            <a:r>
              <a:rPr lang="nl-NL" dirty="0">
                <a:latin typeface="Courier New" panose="02070309020205020404" pitchFamily="49" charset="0"/>
                <a:cs typeface="Courier New" panose="02070309020205020404" pitchFamily="49" charset="0"/>
              </a:rPr>
              <a:t>    &lt;VIEW&gt;</a:t>
            </a:r>
            <a:br>
              <a:rPr lang="nl-NL" dirty="0">
                <a:latin typeface="Courier New" panose="02070309020205020404" pitchFamily="49" charset="0"/>
                <a:cs typeface="Courier New" panose="02070309020205020404" pitchFamily="49" charset="0"/>
              </a:rPr>
            </a:br>
            <a:r>
              <a:rPr lang="nl-NL" dirty="0">
                <a:latin typeface="Courier New" panose="02070309020205020404" pitchFamily="49" charset="0"/>
                <a:cs typeface="Courier New" panose="02070309020205020404" pitchFamily="49" charset="0"/>
              </a:rPr>
              <a:t>        &lt;DIRECTIVES&gt;&lt;/DIRECTIVES&gt;</a:t>
            </a:r>
            <a:br>
              <a:rPr lang="nl-NL" dirty="0">
                <a:latin typeface="Courier New" panose="02070309020205020404" pitchFamily="49" charset="0"/>
                <a:cs typeface="Courier New" panose="02070309020205020404" pitchFamily="49" charset="0"/>
              </a:rPr>
            </a:br>
            <a:r>
              <a:rPr lang="nl-NL" dirty="0">
                <a:latin typeface="Courier New" panose="02070309020205020404" pitchFamily="49" charset="0"/>
                <a:cs typeface="Courier New" panose="02070309020205020404" pitchFamily="49" charset="0"/>
              </a:rPr>
              <a:t>        &lt;OUTPUT&gt;&lt;/OUTPUT&gt;</a:t>
            </a:r>
            <a:br>
              <a:rPr lang="nl-NL" dirty="0">
                <a:latin typeface="Courier New" panose="02070309020205020404" pitchFamily="49" charset="0"/>
                <a:cs typeface="Courier New" panose="02070309020205020404" pitchFamily="49" charset="0"/>
              </a:rPr>
            </a:br>
            <a:r>
              <a:rPr lang="nl-NL" dirty="0">
                <a:latin typeface="Courier New" panose="02070309020205020404" pitchFamily="49" charset="0"/>
                <a:cs typeface="Courier New" panose="02070309020205020404" pitchFamily="49" charset="0"/>
              </a:rPr>
              <a:t>    &lt;/VIEW&gt;</a:t>
            </a:r>
          </a:p>
          <a:p>
            <a:pPr marL="0" indent="0">
              <a:lnSpc>
                <a:spcPct val="120000"/>
              </a:lnSpc>
              <a:buNone/>
            </a:pPr>
            <a:r>
              <a:rPr lang="nl-NL" dirty="0">
                <a:latin typeface="Courier New" panose="02070309020205020404" pitchFamily="49" charset="0"/>
                <a:cs typeface="Courier New" panose="02070309020205020404" pitchFamily="49" charset="0"/>
              </a:rPr>
              <a:t>    &lt;BOTS&gt;</a:t>
            </a:r>
            <a:br>
              <a:rPr lang="nl-NL" dirty="0">
                <a:latin typeface="Courier New" panose="02070309020205020404" pitchFamily="49" charset="0"/>
                <a:cs typeface="Courier New" panose="02070309020205020404" pitchFamily="49" charset="0"/>
              </a:rPr>
            </a:br>
            <a:r>
              <a:rPr lang="nl-NL" dirty="0">
                <a:latin typeface="Courier New" panose="02070309020205020404" pitchFamily="49" charset="0"/>
                <a:cs typeface="Courier New" panose="02070309020205020404" pitchFamily="49" charset="0"/>
              </a:rPr>
              <a:t>        &lt;ASCII_MAP_BOT&gt;&lt;/ASCII_MAP_BOT&gt;</a:t>
            </a:r>
            <a:br>
              <a:rPr lang="nl-NL" dirty="0">
                <a:latin typeface="Courier New" panose="02070309020205020404" pitchFamily="49" charset="0"/>
                <a:cs typeface="Courier New" panose="02070309020205020404" pitchFamily="49" charset="0"/>
              </a:rPr>
            </a:br>
            <a:r>
              <a:rPr lang="nl-NL" dirty="0">
                <a:latin typeface="Courier New" panose="02070309020205020404" pitchFamily="49" charset="0"/>
                <a:cs typeface="Courier New" panose="02070309020205020404" pitchFamily="49" charset="0"/>
              </a:rPr>
              <a:t>    &lt;/BOTS&gt;</a:t>
            </a:r>
            <a:br>
              <a:rPr lang="nl-NL" dirty="0">
                <a:latin typeface="Courier New" panose="02070309020205020404" pitchFamily="49" charset="0"/>
                <a:cs typeface="Courier New" panose="02070309020205020404" pitchFamily="49" charset="0"/>
              </a:rPr>
            </a:br>
            <a:br>
              <a:rPr lang="nl-NL" dirty="0">
                <a:latin typeface="Courier New" panose="02070309020205020404" pitchFamily="49" charset="0"/>
                <a:cs typeface="Courier New" panose="02070309020205020404" pitchFamily="49" charset="0"/>
              </a:rPr>
            </a:br>
            <a:r>
              <a:rPr lang="nl-NL" dirty="0">
                <a:latin typeface="Courier New" panose="02070309020205020404" pitchFamily="49" charset="0"/>
                <a:cs typeface="Courier New" panose="02070309020205020404" pitchFamily="49" charset="0"/>
              </a:rPr>
              <a:t>&lt;/MASTER_PROMPT&gt;</a:t>
            </a:r>
            <a:endParaRPr lang="en-NL"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337C5065-5375-F1F2-73C7-CF9050A15485}"/>
              </a:ext>
            </a:extLst>
          </p:cNvPr>
          <p:cNvSpPr txBox="1"/>
          <p:nvPr/>
        </p:nvSpPr>
        <p:spPr>
          <a:xfrm>
            <a:off x="914399" y="2208362"/>
            <a:ext cx="5750352" cy="3970318"/>
          </a:xfrm>
          <a:prstGeom prst="rect">
            <a:avLst/>
          </a:prstGeom>
          <a:noFill/>
        </p:spPr>
        <p:txBody>
          <a:bodyPr wrap="square" rtlCol="0">
            <a:spAutoFit/>
          </a:bodyPr>
          <a:lstStyle/>
          <a:p>
            <a:r>
              <a:rPr lang="en-GB" dirty="0"/>
              <a:t>Instead of struggling with the LLM, let's structure it. We can adapt a classic software pattern to enforce control:</a:t>
            </a:r>
          </a:p>
          <a:p>
            <a:endParaRPr lang="en-GB" dirty="0"/>
          </a:p>
          <a:p>
            <a:r>
              <a:rPr lang="en-GB" b="1" dirty="0"/>
              <a:t>Model-View-Controller (MVC)</a:t>
            </a:r>
          </a:p>
          <a:p>
            <a:endParaRPr lang="en-GB" b="1" dirty="0"/>
          </a:p>
          <a:p>
            <a:r>
              <a:rPr lang="en-GB" b="1" dirty="0"/>
              <a:t>Model: </a:t>
            </a:r>
            <a:r>
              <a:rPr lang="en-GB" dirty="0"/>
              <a:t>The single, persistent source of truth (The game's state, user's memory).</a:t>
            </a:r>
          </a:p>
          <a:p>
            <a:endParaRPr lang="en-GB" dirty="0"/>
          </a:p>
          <a:p>
            <a:r>
              <a:rPr lang="en-GB" b="1" dirty="0"/>
              <a:t>View: </a:t>
            </a:r>
            <a:r>
              <a:rPr lang="en-GB" dirty="0"/>
              <a:t>The narrative presented to the user (The story, the chat response).</a:t>
            </a:r>
          </a:p>
          <a:p>
            <a:endParaRPr lang="en-GB" dirty="0"/>
          </a:p>
          <a:p>
            <a:r>
              <a:rPr lang="en-GB" b="1" dirty="0"/>
              <a:t>Controller: </a:t>
            </a:r>
            <a:r>
              <a:rPr lang="en-GB" dirty="0"/>
              <a:t>The logic that processes input and updates the model (The rules).</a:t>
            </a:r>
            <a:endParaRPr lang="en-NL" dirty="0"/>
          </a:p>
        </p:txBody>
      </p:sp>
    </p:spTree>
    <p:extLst>
      <p:ext uri="{BB962C8B-B14F-4D97-AF65-F5344CB8AC3E}">
        <p14:creationId xmlns:p14="http://schemas.microsoft.com/office/powerpoint/2010/main" val="213134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108A6EC-391E-1016-1DB2-C62BDCC4EEC4}"/>
              </a:ext>
            </a:extLst>
          </p:cNvPr>
          <p:cNvSpPr/>
          <p:nvPr/>
        </p:nvSpPr>
        <p:spPr>
          <a:xfrm>
            <a:off x="7549092" y="2109848"/>
            <a:ext cx="4114800" cy="4284513"/>
          </a:xfrm>
          <a:prstGeom prst="roundRect">
            <a:avLst>
              <a:gd name="adj" fmla="val 2971"/>
            </a:avLst>
          </a:prstGeom>
          <a:effectLst>
            <a:innerShdw blurRad="63500" dist="50800" dir="13500000">
              <a:prstClr val="black">
                <a:alpha val="22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65125"/>
            <a:ext cx="8766929" cy="1646555"/>
          </a:xfrm>
        </p:spPr>
        <p:txBody>
          <a:bodyPr/>
          <a:lstStyle/>
          <a:p>
            <a:r>
              <a:rPr lang="en-US" noProof="1"/>
              <a:t>Taming State: The &lt;MODEL&gt;</a:t>
            </a: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p:txBody>
          <a:bodyPr/>
          <a:lstStyle/>
          <a:p>
            <a:fld id="{B5CEABB6-07DC-46E8-9B57-56EC44A396E5}" type="slidenum">
              <a:rPr lang="en-US" smtClean="0"/>
              <a:pPr/>
              <a:t>16</a:t>
            </a:fld>
            <a:endParaRPr lang="en-US" dirty="0"/>
          </a:p>
        </p:txBody>
      </p:sp>
      <p:sp>
        <p:nvSpPr>
          <p:cNvPr id="8" name="TextBox 7">
            <a:extLst>
              <a:ext uri="{FF2B5EF4-FFF2-40B4-BE49-F238E27FC236}">
                <a16:creationId xmlns:a16="http://schemas.microsoft.com/office/drawing/2014/main" id="{337C5065-5375-F1F2-73C7-CF9050A15485}"/>
              </a:ext>
            </a:extLst>
          </p:cNvPr>
          <p:cNvSpPr txBox="1"/>
          <p:nvPr/>
        </p:nvSpPr>
        <p:spPr>
          <a:xfrm>
            <a:off x="914399" y="2208362"/>
            <a:ext cx="5750352" cy="2215991"/>
          </a:xfrm>
          <a:prstGeom prst="rect">
            <a:avLst/>
          </a:prstGeom>
          <a:noFill/>
        </p:spPr>
        <p:txBody>
          <a:bodyPr wrap="square" rtlCol="0">
            <a:spAutoFit/>
          </a:bodyPr>
          <a:lstStyle/>
          <a:p>
            <a:r>
              <a:rPr lang="en-GB" dirty="0"/>
              <a:t>The LLM is forbidden from "remembering" anything. It must read the </a:t>
            </a:r>
            <a:r>
              <a:rPr lang="en-GB" b="1" dirty="0"/>
              <a:t>entire</a:t>
            </a:r>
            <a:r>
              <a:rPr lang="en-GB" dirty="0"/>
              <a:t> state from the &lt;MODEL&gt; and write a </a:t>
            </a:r>
            <a:r>
              <a:rPr lang="en-GB" b="1" dirty="0"/>
              <a:t>new</a:t>
            </a:r>
            <a:r>
              <a:rPr lang="en-GB" dirty="0"/>
              <a:t> state back to it on every single turn.</a:t>
            </a:r>
          </a:p>
          <a:p>
            <a:endParaRPr lang="en-GB" dirty="0"/>
          </a:p>
          <a:p>
            <a:r>
              <a:rPr lang="en-GB" sz="2400" b="1" dirty="0"/>
              <a:t>This method completely defeats the finite context window limit.</a:t>
            </a:r>
            <a:endParaRPr lang="en-NL" sz="2400" b="1" dirty="0"/>
          </a:p>
        </p:txBody>
      </p:sp>
      <p:sp>
        <p:nvSpPr>
          <p:cNvPr id="12" name="Content Placeholder 6">
            <a:extLst>
              <a:ext uri="{FF2B5EF4-FFF2-40B4-BE49-F238E27FC236}">
                <a16:creationId xmlns:a16="http://schemas.microsoft.com/office/drawing/2014/main" id="{59243FE2-DDE1-A685-0CE7-AB3E3F58EFFF}"/>
              </a:ext>
            </a:extLst>
          </p:cNvPr>
          <p:cNvSpPr txBox="1">
            <a:spLocks/>
          </p:cNvSpPr>
          <p:nvPr/>
        </p:nvSpPr>
        <p:spPr>
          <a:xfrm>
            <a:off x="7681912" y="2248559"/>
            <a:ext cx="7191375" cy="41324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sz="1000" dirty="0">
                <a:latin typeface="Courier New" panose="02070309020205020404" pitchFamily="49" charset="0"/>
                <a:cs typeface="Courier New" panose="02070309020205020404" pitchFamily="49" charset="0"/>
              </a:rPr>
              <a:t>"setting": {user_input},</a:t>
            </a:r>
          </a:p>
          <a:p>
            <a:pPr marL="0" indent="0">
              <a:buFont typeface="Arial" panose="020B0604020202020204" pitchFamily="34" charset="0"/>
              <a:buNone/>
            </a:pPr>
            <a:r>
              <a:rPr lang="nl-NL" sz="1000" dirty="0">
                <a:latin typeface="Courier New" panose="02070309020205020404" pitchFamily="49" charset="0"/>
                <a:cs typeface="Courier New" panose="02070309020205020404" pitchFamily="49" charset="0"/>
              </a:rPr>
              <a:t>            "lore": [</a:t>
            </a:r>
          </a:p>
          <a:p>
            <a:pPr marL="0" indent="0">
              <a:buFont typeface="Arial" panose="020B0604020202020204" pitchFamily="34" charset="0"/>
              <a:buNone/>
            </a:pPr>
            <a:r>
              <a:rPr lang="nl-NL" sz="1000" dirty="0">
                <a:latin typeface="Courier New" panose="02070309020205020404" pitchFamily="49" charset="0"/>
                <a:cs typeface="Courier New" panose="02070309020205020404" pitchFamily="49" charset="0"/>
              </a:rPr>
              <a:t>                {user_input},</a:t>
            </a:r>
          </a:p>
          <a:p>
            <a:pPr marL="0" indent="0">
              <a:buFont typeface="Arial" panose="020B0604020202020204" pitchFamily="34" charset="0"/>
              <a:buNone/>
            </a:pPr>
            <a:r>
              <a:rPr lang="nl-NL" sz="1000" dirty="0">
                <a:latin typeface="Courier New" panose="02070309020205020404" pitchFamily="49" charset="0"/>
                <a:cs typeface="Courier New" panose="02070309020205020404" pitchFamily="49" charset="0"/>
              </a:rPr>
              <a:t>                [gameloop_updates]</a:t>
            </a:r>
          </a:p>
          <a:p>
            <a:pPr marL="0" indent="0">
              <a:buFont typeface="Arial" panose="020B0604020202020204" pitchFamily="34" charset="0"/>
              <a:buNone/>
            </a:pPr>
            <a:r>
              <a:rPr lang="nl-NL" sz="1000" dirty="0">
                <a:latin typeface="Courier New" panose="02070309020205020404" pitchFamily="49" charset="0"/>
                <a:cs typeface="Courier New" panose="02070309020205020404" pitchFamily="49" charset="0"/>
              </a:rPr>
              <a:t>            ],</a:t>
            </a:r>
          </a:p>
          <a:p>
            <a:pPr marL="0" indent="0">
              <a:buFont typeface="Arial" panose="020B0604020202020204" pitchFamily="34" charset="0"/>
              <a:buNone/>
            </a:pPr>
            <a:r>
              <a:rPr lang="nl-NL" sz="1000" dirty="0">
                <a:latin typeface="Courier New" panose="02070309020205020404" pitchFamily="49" charset="0"/>
                <a:cs typeface="Courier New" panose="02070309020205020404" pitchFamily="49" charset="0"/>
              </a:rPr>
              <a:t>            "goal": {user_input},</a:t>
            </a:r>
          </a:p>
          <a:p>
            <a:pPr marL="0" indent="0">
              <a:buFont typeface="Arial" panose="020B0604020202020204" pitchFamily="34" charset="0"/>
              <a:buNone/>
            </a:pPr>
            <a:r>
              <a:rPr lang="nl-NL" sz="1000" dirty="0">
                <a:latin typeface="Courier New" panose="02070309020205020404" pitchFamily="49" charset="0"/>
                <a:cs typeface="Courier New" panose="02070309020205020404" pitchFamily="49" charset="0"/>
              </a:rPr>
              <a:t>            "player": {</a:t>
            </a:r>
          </a:p>
          <a:p>
            <a:pPr marL="0" indent="0">
              <a:buFont typeface="Arial" panose="020B0604020202020204" pitchFamily="34" charset="0"/>
              <a:buNone/>
            </a:pPr>
            <a:r>
              <a:rPr lang="nl-NL" sz="1000" dirty="0">
                <a:latin typeface="Courier New" panose="02070309020205020404" pitchFamily="49" charset="0"/>
                <a:cs typeface="Courier New" panose="02070309020205020404" pitchFamily="49" charset="0"/>
              </a:rPr>
              <a:t>                "location": &lt;string&gt;,</a:t>
            </a:r>
          </a:p>
          <a:p>
            <a:pPr marL="0" indent="0">
              <a:buFont typeface="Arial" panose="020B0604020202020204" pitchFamily="34" charset="0"/>
              <a:buNone/>
            </a:pPr>
            <a:r>
              <a:rPr lang="nl-NL" sz="1000" dirty="0">
                <a:latin typeface="Courier New" panose="02070309020205020404" pitchFamily="49" charset="0"/>
                <a:cs typeface="Courier New" panose="02070309020205020404" pitchFamily="49" charset="0"/>
              </a:rPr>
              <a:t>                "position": {</a:t>
            </a:r>
          </a:p>
          <a:p>
            <a:pPr marL="0" indent="0">
              <a:buFont typeface="Arial" panose="020B0604020202020204" pitchFamily="34" charset="0"/>
              <a:buNone/>
            </a:pPr>
            <a:r>
              <a:rPr lang="nl-NL" sz="1000" dirty="0">
                <a:latin typeface="Courier New" panose="02070309020205020404" pitchFamily="49" charset="0"/>
                <a:cs typeface="Courier New" panose="02070309020205020404" pitchFamily="49" charset="0"/>
              </a:rPr>
              <a:t>                    "x": &lt;integer&gt;,</a:t>
            </a:r>
          </a:p>
          <a:p>
            <a:pPr marL="0" indent="0">
              <a:buFont typeface="Arial" panose="020B0604020202020204" pitchFamily="34" charset="0"/>
              <a:buNone/>
            </a:pPr>
            <a:r>
              <a:rPr lang="nl-NL" sz="1000" dirty="0">
                <a:latin typeface="Courier New" panose="02070309020205020404" pitchFamily="49" charset="0"/>
                <a:cs typeface="Courier New" panose="02070309020205020404" pitchFamily="49" charset="0"/>
              </a:rPr>
              <a:t>                    "y": &lt;integer&gt;</a:t>
            </a:r>
          </a:p>
          <a:p>
            <a:pPr marL="0" indent="0">
              <a:buFont typeface="Arial" panose="020B0604020202020204" pitchFamily="34" charset="0"/>
              <a:buNone/>
            </a:pPr>
            <a:r>
              <a:rPr lang="nl-NL" sz="1000" dirty="0">
                <a:latin typeface="Courier New" panose="02070309020205020404" pitchFamily="49" charset="0"/>
                <a:cs typeface="Courier New" panose="02070309020205020404" pitchFamily="49" charset="0"/>
              </a:rPr>
              <a:t>                },</a:t>
            </a:r>
          </a:p>
          <a:p>
            <a:pPr marL="0" indent="0">
              <a:buFont typeface="Arial" panose="020B0604020202020204" pitchFamily="34" charset="0"/>
              <a:buNone/>
            </a:pPr>
            <a:r>
              <a:rPr lang="nl-NL" sz="1000" dirty="0">
                <a:latin typeface="Courier New" panose="02070309020205020404" pitchFamily="49" charset="0"/>
                <a:cs typeface="Courier New" panose="02070309020205020404" pitchFamily="49" charset="0"/>
              </a:rPr>
              <a:t>                "name": {user_input},</a:t>
            </a:r>
          </a:p>
          <a:p>
            <a:pPr marL="0" indent="0">
              <a:buFont typeface="Arial" panose="020B0604020202020204" pitchFamily="34" charset="0"/>
              <a:buNone/>
            </a:pPr>
            <a:r>
              <a:rPr lang="nl-NL" sz="1000" dirty="0">
                <a:latin typeface="Courier New" panose="02070309020205020404" pitchFamily="49" charset="0"/>
                <a:cs typeface="Courier New" panose="02070309020205020404" pitchFamily="49" charset="0"/>
              </a:rPr>
              <a:t>                "gender": {user_input},</a:t>
            </a:r>
          </a:p>
        </p:txBody>
      </p:sp>
    </p:spTree>
    <p:extLst>
      <p:ext uri="{BB962C8B-B14F-4D97-AF65-F5344CB8AC3E}">
        <p14:creationId xmlns:p14="http://schemas.microsoft.com/office/powerpoint/2010/main" val="1444058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914398" y="365125"/>
            <a:ext cx="10696577" cy="1617017"/>
          </a:xfrm>
        </p:spPr>
        <p:txBody>
          <a:bodyPr/>
          <a:lstStyle/>
          <a:p>
            <a:r>
              <a:rPr lang="en-GB" sz="3200" dirty="0"/>
              <a:t>TAMING REASONING WITH THE &lt;CONTROLLER&gt;&lt;GAME_LOOP&gt;</a:t>
            </a:r>
            <a:endParaRPr lang="en-US" sz="3200" dirty="0"/>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17</a:t>
            </a:fld>
            <a:endParaRPr lang="en-US" dirty="0"/>
          </a:p>
        </p:txBody>
      </p:sp>
      <p:sp>
        <p:nvSpPr>
          <p:cNvPr id="7" name="Content Placeholder 6">
            <a:extLst>
              <a:ext uri="{FF2B5EF4-FFF2-40B4-BE49-F238E27FC236}">
                <a16:creationId xmlns:a16="http://schemas.microsoft.com/office/drawing/2014/main" id="{4E0982CB-ECDB-DA27-600A-C80BFC596CB0}"/>
              </a:ext>
            </a:extLst>
          </p:cNvPr>
          <p:cNvSpPr>
            <a:spLocks noGrp="1"/>
          </p:cNvSpPr>
          <p:nvPr>
            <p:ph sz="quarter" idx="10"/>
          </p:nvPr>
        </p:nvSpPr>
        <p:spPr>
          <a:xfrm>
            <a:off x="914399" y="2190750"/>
            <a:ext cx="10144126" cy="4055504"/>
          </a:xfrm>
        </p:spPr>
        <p:txBody>
          <a:bodyPr>
            <a:normAutofit fontScale="62500" lnSpcReduction="20000"/>
          </a:bodyPr>
          <a:lstStyle/>
          <a:p>
            <a:pPr marL="0" indent="0">
              <a:buNone/>
            </a:pPr>
            <a:r>
              <a:rPr lang="en-GB" dirty="0"/>
              <a:t>1: PLAYER_INPUT :</a:t>
            </a:r>
          </a:p>
          <a:p>
            <a:r>
              <a:rPr lang="en-GB" b="0" dirty="0"/>
              <a:t>Read the player's prompt: {PLAYER_INPUT}.</a:t>
            </a:r>
          </a:p>
          <a:p>
            <a:r>
              <a:rPr lang="en-GB" b="0" dirty="0"/>
              <a:t>Read the current &lt;MODEL&gt; created in the last turn.</a:t>
            </a:r>
          </a:p>
          <a:p>
            <a:r>
              <a:rPr lang="en-GB" b="0" dirty="0"/>
              <a:t>Identify the player's core intent(s) (verbs) and target(s) (nouns).</a:t>
            </a:r>
          </a:p>
          <a:p>
            <a:pPr marL="0" indent="0">
              <a:buNone/>
            </a:pPr>
            <a:endParaRPr lang="en-GB" b="0" dirty="0"/>
          </a:p>
          <a:p>
            <a:pPr marL="0" indent="0">
              <a:buNone/>
            </a:pPr>
            <a:r>
              <a:rPr lang="en-GB" dirty="0"/>
              <a:t>2: AUTO_HEALING :</a:t>
            </a:r>
          </a:p>
          <a:p>
            <a:r>
              <a:rPr lang="en-GB" b="0" dirty="0"/>
              <a:t>Validate the intended action against the "&lt;GAME_RULES&gt;" and the current &lt;MODEL&gt;. Is the action possible?</a:t>
            </a:r>
          </a:p>
          <a:p>
            <a:r>
              <a:rPr lang="en-GB" b="0" dirty="0"/>
              <a:t>If the action is valid, determine its logical outcome and all direct/indirect consequences.</a:t>
            </a:r>
          </a:p>
          <a:p>
            <a:r>
              <a:rPr lang="en-GB" b="0" dirty="0"/>
              <a:t>If the action is invalid, formulate a clear reason for failure.</a:t>
            </a:r>
          </a:p>
          <a:p>
            <a:r>
              <a:rPr lang="en-GB" b="0" dirty="0"/>
              <a:t>Review your planned changes. Do they violate any rules from the &lt;GAME_RULES&gt; or create contradictions? Fix any errors before proceeding.</a:t>
            </a:r>
          </a:p>
          <a:p>
            <a:pPr marL="0" indent="0">
              <a:buNone/>
            </a:pPr>
            <a:r>
              <a:rPr lang="en-GB" b="0" dirty="0"/>
              <a:t>                </a:t>
            </a:r>
          </a:p>
          <a:p>
            <a:pPr marL="0" indent="0">
              <a:buNone/>
            </a:pPr>
            <a:r>
              <a:rPr lang="en-GB" dirty="0"/>
              <a:t>3: DETERMINE_POSITION :</a:t>
            </a:r>
          </a:p>
          <a:p>
            <a:r>
              <a:rPr lang="en-GB" b="0" dirty="0"/>
              <a:t>Determine the location of the player, items, </a:t>
            </a:r>
            <a:r>
              <a:rPr lang="en-GB" b="0" dirty="0" err="1"/>
              <a:t>npc's</a:t>
            </a:r>
            <a:r>
              <a:rPr lang="en-GB" b="0" dirty="0"/>
              <a:t> and POI's according to the &lt;GAME_RULES&gt;.</a:t>
            </a:r>
          </a:p>
          <a:p>
            <a:pPr marL="0" indent="0">
              <a:buNone/>
            </a:pPr>
            <a:endParaRPr lang="en-NL" b="0" dirty="0"/>
          </a:p>
        </p:txBody>
      </p:sp>
    </p:spTree>
    <p:extLst>
      <p:ext uri="{BB962C8B-B14F-4D97-AF65-F5344CB8AC3E}">
        <p14:creationId xmlns:p14="http://schemas.microsoft.com/office/powerpoint/2010/main" val="2370147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914398" y="365125"/>
            <a:ext cx="10696577" cy="1617017"/>
          </a:xfrm>
        </p:spPr>
        <p:txBody>
          <a:bodyPr/>
          <a:lstStyle/>
          <a:p>
            <a:r>
              <a:rPr lang="en-GB" sz="3200" dirty="0"/>
              <a:t>TAMING REASONING WITH THE &lt;CONTROLLER&gt;&lt;GAME_LOOP&gt;</a:t>
            </a:r>
            <a:endParaRPr lang="en-US" sz="3200" dirty="0"/>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18</a:t>
            </a:fld>
            <a:endParaRPr lang="en-US" dirty="0"/>
          </a:p>
        </p:txBody>
      </p:sp>
      <p:sp>
        <p:nvSpPr>
          <p:cNvPr id="7" name="Content Placeholder 6">
            <a:extLst>
              <a:ext uri="{FF2B5EF4-FFF2-40B4-BE49-F238E27FC236}">
                <a16:creationId xmlns:a16="http://schemas.microsoft.com/office/drawing/2014/main" id="{4E0982CB-ECDB-DA27-600A-C80BFC596CB0}"/>
              </a:ext>
            </a:extLst>
          </p:cNvPr>
          <p:cNvSpPr>
            <a:spLocks noGrp="1"/>
          </p:cNvSpPr>
          <p:nvPr>
            <p:ph sz="quarter" idx="10"/>
          </p:nvPr>
        </p:nvSpPr>
        <p:spPr>
          <a:xfrm>
            <a:off x="914399" y="2190750"/>
            <a:ext cx="10144126" cy="3578680"/>
          </a:xfrm>
        </p:spPr>
        <p:txBody>
          <a:bodyPr>
            <a:noAutofit/>
          </a:bodyPr>
          <a:lstStyle/>
          <a:p>
            <a:pPr marL="0" indent="0">
              <a:buNone/>
            </a:pPr>
            <a:r>
              <a:rPr lang="en-GB" sz="1300" dirty="0"/>
              <a:t>4: UPDATE_MODEL :</a:t>
            </a:r>
          </a:p>
          <a:p>
            <a:r>
              <a:rPr lang="en-GB" sz="1300" b="0" dirty="0"/>
              <a:t>Create a new, complete &lt;MODEL&gt; that reflects the outcome from Step 1, 2 and 3.</a:t>
            </a:r>
          </a:p>
          <a:p>
            <a:r>
              <a:rPr lang="en-GB" sz="1300" b="0" dirty="0"/>
              <a:t>Modify all relevant parts of the JSON (e.g., player coordinates, inventory, </a:t>
            </a:r>
            <a:r>
              <a:rPr lang="en-GB" sz="1300" b="0" dirty="0" err="1"/>
              <a:t>npcs</a:t>
            </a:r>
            <a:r>
              <a:rPr lang="en-GB" sz="1300" b="0" dirty="0"/>
              <a:t> relationship to player).</a:t>
            </a:r>
          </a:p>
          <a:p>
            <a:r>
              <a:rPr lang="en-GB" sz="1300" b="0" dirty="0"/>
              <a:t>Update all the global flags and increment the </a:t>
            </a:r>
            <a:r>
              <a:rPr lang="en-GB" sz="1300" b="0" dirty="0" err="1"/>
              <a:t>turn_count</a:t>
            </a:r>
            <a:r>
              <a:rPr lang="en-GB" sz="1300" b="0" dirty="0"/>
              <a:t> by 1.</a:t>
            </a:r>
          </a:p>
          <a:p>
            <a:r>
              <a:rPr lang="en-GB" sz="1300" b="0" dirty="0"/>
              <a:t>Update Lore: Make an addition to the lore section in the &lt;MODEL&gt; with the current </a:t>
            </a:r>
            <a:r>
              <a:rPr lang="en-GB" sz="1300" b="0" dirty="0" err="1"/>
              <a:t>gamestate</a:t>
            </a:r>
            <a:r>
              <a:rPr lang="en-GB" sz="1300" b="0" dirty="0"/>
              <a:t>, take notes of key events, items, </a:t>
            </a:r>
            <a:r>
              <a:rPr lang="en-GB" sz="1300" b="0" dirty="0" err="1"/>
              <a:t>npc's</a:t>
            </a:r>
            <a:r>
              <a:rPr lang="en-GB" sz="1300" b="0" dirty="0"/>
              <a:t> etc. from the past which have led to this current turn.</a:t>
            </a:r>
          </a:p>
          <a:p>
            <a:pPr marL="0" indent="0">
              <a:buNone/>
            </a:pPr>
            <a:endParaRPr lang="en-GB" sz="1300" b="0" dirty="0"/>
          </a:p>
          <a:p>
            <a:pPr marL="0" indent="0">
              <a:buNone/>
            </a:pPr>
            <a:r>
              <a:rPr lang="en-GB" sz="1300" dirty="0"/>
              <a:t>5: Generate Narrative :</a:t>
            </a:r>
          </a:p>
          <a:p>
            <a:r>
              <a:rPr lang="en-GB" sz="1300" b="0" dirty="0"/>
              <a:t>Compare the new &lt;MODEL&gt; with the previous &lt;MODEL&gt; to identify what has changed.</a:t>
            </a:r>
          </a:p>
          <a:p>
            <a:r>
              <a:rPr lang="en-GB" sz="1300" b="0" dirty="0"/>
              <a:t>Write a narrative description that creatively communicates these changes. If the action failed, explain why in-character.</a:t>
            </a:r>
          </a:p>
          <a:p>
            <a:pPr marL="0" indent="0">
              <a:buNone/>
            </a:pPr>
            <a:endParaRPr lang="en-NL" sz="1300" b="0" dirty="0"/>
          </a:p>
        </p:txBody>
      </p:sp>
    </p:spTree>
    <p:extLst>
      <p:ext uri="{BB962C8B-B14F-4D97-AF65-F5344CB8AC3E}">
        <p14:creationId xmlns:p14="http://schemas.microsoft.com/office/powerpoint/2010/main" val="3516058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914398" y="365125"/>
            <a:ext cx="10696577" cy="1617017"/>
          </a:xfrm>
        </p:spPr>
        <p:txBody>
          <a:bodyPr/>
          <a:lstStyle/>
          <a:p>
            <a:r>
              <a:rPr lang="en-GB" sz="3200" dirty="0"/>
              <a:t>TAMING REASONING WITH THE &lt;CONTROLLER&gt;&lt;GAME_LOOP&gt;</a:t>
            </a:r>
            <a:endParaRPr lang="en-US" sz="3200" dirty="0"/>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19</a:t>
            </a:fld>
            <a:endParaRPr lang="en-US" dirty="0"/>
          </a:p>
        </p:txBody>
      </p:sp>
      <p:sp>
        <p:nvSpPr>
          <p:cNvPr id="7" name="Content Placeholder 6">
            <a:extLst>
              <a:ext uri="{FF2B5EF4-FFF2-40B4-BE49-F238E27FC236}">
                <a16:creationId xmlns:a16="http://schemas.microsoft.com/office/drawing/2014/main" id="{4E0982CB-ECDB-DA27-600A-C80BFC596CB0}"/>
              </a:ext>
            </a:extLst>
          </p:cNvPr>
          <p:cNvSpPr>
            <a:spLocks noGrp="1"/>
          </p:cNvSpPr>
          <p:nvPr>
            <p:ph sz="quarter" idx="10"/>
          </p:nvPr>
        </p:nvSpPr>
        <p:spPr>
          <a:xfrm>
            <a:off x="914399" y="2190750"/>
            <a:ext cx="10144126" cy="3578680"/>
          </a:xfrm>
        </p:spPr>
        <p:txBody>
          <a:bodyPr>
            <a:normAutofit/>
          </a:bodyPr>
          <a:lstStyle/>
          <a:p>
            <a:pPr marL="0" indent="0">
              <a:buNone/>
            </a:pPr>
            <a:r>
              <a:rPr lang="en-GB" sz="1300" dirty="0"/>
              <a:t>6: Generate Contextual Options :</a:t>
            </a:r>
          </a:p>
          <a:p>
            <a:r>
              <a:rPr lang="en-GB" sz="1300" b="0" dirty="0" err="1"/>
              <a:t>Analyze</a:t>
            </a:r>
            <a:r>
              <a:rPr lang="en-GB" sz="1300" b="0" dirty="0"/>
              <a:t> the new &lt;MODEL&gt;.</a:t>
            </a:r>
          </a:p>
          <a:p>
            <a:r>
              <a:rPr lang="en-GB" sz="1300" b="0" dirty="0"/>
              <a:t>Generate a list of 3-5 distinct, plausible, and interesting actions the player might take next.</a:t>
            </a:r>
          </a:p>
          <a:p>
            <a:r>
              <a:rPr lang="en-GB" sz="1300" b="0" dirty="0"/>
              <a:t>Randomize the order of these options and output them as an ordered list with a number.</a:t>
            </a:r>
          </a:p>
          <a:p>
            <a:pPr marL="0" indent="0">
              <a:buNone/>
            </a:pPr>
            <a:r>
              <a:rPr lang="en-GB" sz="1300" dirty="0"/>
              <a:t>7: Final Output Assembly : </a:t>
            </a:r>
          </a:p>
          <a:p>
            <a:r>
              <a:rPr lang="en-GB" sz="1300" b="0" dirty="0"/>
              <a:t>DO NOT! output your internal reasoning or the &lt;MODEL&gt; in your final output.</a:t>
            </a:r>
          </a:p>
          <a:p>
            <a:r>
              <a:rPr lang="en-GB" sz="1300" b="0" dirty="0"/>
              <a:t>Pass the following to the &lt;VIEW&gt;.</a:t>
            </a:r>
          </a:p>
          <a:p>
            <a:pPr lvl="1"/>
            <a:r>
              <a:rPr lang="en-GB" sz="1300" b="0" dirty="0"/>
              <a:t>narrative from step 5 as parameter (</a:t>
            </a:r>
            <a:r>
              <a:rPr lang="en-GB" sz="1300" b="0" dirty="0" err="1"/>
              <a:t>step_narrative</a:t>
            </a:r>
            <a:r>
              <a:rPr lang="en-GB" sz="1300" b="0" dirty="0"/>
              <a:t>).</a:t>
            </a:r>
          </a:p>
          <a:p>
            <a:pPr lvl="1"/>
            <a:r>
              <a:rPr lang="en-GB" sz="1300" b="0" dirty="0"/>
              <a:t>options from step 6 as parameter (</a:t>
            </a:r>
            <a:r>
              <a:rPr lang="en-GB" sz="1300" b="0" dirty="0" err="1"/>
              <a:t>step_options</a:t>
            </a:r>
            <a:r>
              <a:rPr lang="en-GB" sz="1300" b="0" dirty="0"/>
              <a:t>).</a:t>
            </a:r>
            <a:endParaRPr lang="en-NL" sz="1300" b="0" dirty="0"/>
          </a:p>
        </p:txBody>
      </p:sp>
    </p:spTree>
    <p:extLst>
      <p:ext uri="{BB962C8B-B14F-4D97-AF65-F5344CB8AC3E}">
        <p14:creationId xmlns:p14="http://schemas.microsoft.com/office/powerpoint/2010/main" val="314802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p:txBody>
          <a:bodyPr/>
          <a:lstStyle/>
          <a:p>
            <a:r>
              <a:rPr lang="en-US" dirty="0"/>
              <a:t>Agenda</a:t>
            </a:r>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914399" y="2022250"/>
            <a:ext cx="5181600" cy="3740196"/>
          </a:xfrm>
        </p:spPr>
        <p:txBody>
          <a:bodyPr>
            <a:normAutofit fontScale="85000" lnSpcReduction="10000"/>
          </a:bodyPr>
          <a:lstStyle/>
          <a:p>
            <a:pPr marL="342900" indent="-342900">
              <a:buFont typeface="Arial" panose="020B0604020202020204" pitchFamily="34" charset="0"/>
              <a:buChar char="•"/>
            </a:pPr>
            <a:r>
              <a:rPr lang="en-US" dirty="0"/>
              <a:t>THE CHALLENGES I’M FACING USING LLMs</a:t>
            </a:r>
          </a:p>
          <a:p>
            <a:pPr marL="342900" indent="-342900">
              <a:buFont typeface="Arial" panose="020B0604020202020204" pitchFamily="34" charset="0"/>
              <a:buChar char="•"/>
            </a:pPr>
            <a:r>
              <a:rPr lang="en-US" dirty="0"/>
              <a:t>A GAME AS A PERFECT PROOF OF CONCEPT</a:t>
            </a:r>
          </a:p>
          <a:p>
            <a:pPr marL="342900" indent="-342900">
              <a:buFont typeface="Arial" panose="020B0604020202020204" pitchFamily="34" charset="0"/>
              <a:buChar char="•"/>
            </a:pPr>
            <a:r>
              <a:rPr lang="en-US" dirty="0"/>
              <a:t>T.A.G. THE TEXT ADVENTURE GENERATOR</a:t>
            </a:r>
          </a:p>
          <a:p>
            <a:pPr marL="342900" indent="-342900">
              <a:buFont typeface="Arial" panose="020B0604020202020204" pitchFamily="34" charset="0"/>
              <a:buChar char="•"/>
            </a:pPr>
            <a:r>
              <a:rPr lang="en-US" dirty="0"/>
              <a:t>THE MASTER PROMPT</a:t>
            </a:r>
          </a:p>
          <a:p>
            <a:pPr marL="342900" indent="-342900">
              <a:buFont typeface="Arial" panose="020B0604020202020204" pitchFamily="34" charset="0"/>
              <a:buChar char="•"/>
            </a:pPr>
            <a:r>
              <a:rPr lang="en-US" b="1" dirty="0"/>
              <a:t>[USECASE T.A.G. DEMO]</a:t>
            </a:r>
          </a:p>
          <a:p>
            <a:pPr marL="342900" indent="-342900">
              <a:buFont typeface="Arial" panose="020B0604020202020204" pitchFamily="34" charset="0"/>
              <a:buChar char="•"/>
            </a:pPr>
            <a:r>
              <a:rPr lang="en-US" b="1" dirty="0"/>
              <a:t>[USECASE T.B.A. DEMO]</a:t>
            </a:r>
          </a:p>
          <a:p>
            <a:pPr marL="342900" indent="-342900">
              <a:buFont typeface="Arial" panose="020B0604020202020204" pitchFamily="34" charset="0"/>
              <a:buChar char="•"/>
            </a:pPr>
            <a:r>
              <a:rPr lang="en-US" dirty="0"/>
              <a:t>NEXT STEPS?</a:t>
            </a:r>
          </a:p>
          <a:p>
            <a:pPr marL="342900" indent="-342900">
              <a:buFont typeface="Arial" panose="020B0604020202020204" pitchFamily="34" charset="0"/>
              <a:buChar char="•"/>
            </a:pPr>
            <a:r>
              <a:rPr lang="en-US" dirty="0"/>
              <a:t>FUN FACTS</a:t>
            </a:r>
          </a:p>
          <a:p>
            <a:pPr marL="342900" indent="-342900">
              <a:buFont typeface="Arial" panose="020B0604020202020204" pitchFamily="34" charset="0"/>
              <a:buChar char="•"/>
            </a:pPr>
            <a:r>
              <a:rPr lang="en-US" dirty="0"/>
              <a:t>DO YOU HAVE QUESTIONS?</a:t>
            </a:r>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p:txBody>
          <a:bodyPr/>
          <a:lstStyle/>
          <a:p>
            <a:fld id="{B5CEABB6-07DC-46E8-9B57-56EC44A396E5}" type="slidenum">
              <a:rPr lang="en-US" smtClean="0"/>
              <a:pPr/>
              <a:t>2</a:t>
            </a:fld>
            <a:endParaRPr lang="en-US" dirty="0"/>
          </a:p>
        </p:txBody>
      </p:sp>
      <p:sp>
        <p:nvSpPr>
          <p:cNvPr id="5" name="Picture Placeholder 4">
            <a:extLst>
              <a:ext uri="{FF2B5EF4-FFF2-40B4-BE49-F238E27FC236}">
                <a16:creationId xmlns:a16="http://schemas.microsoft.com/office/drawing/2014/main" id="{D2112214-E309-D709-E238-638F5D292DA5}"/>
              </a:ext>
            </a:extLst>
          </p:cNvPr>
          <p:cNvSpPr>
            <a:spLocks noGrp="1"/>
          </p:cNvSpPr>
          <p:nvPr>
            <p:ph type="pic" sz="quarter" idx="11"/>
          </p:nvPr>
        </p:nvSpPr>
        <p:spPr/>
        <p:txBody>
          <a:bodyPr/>
          <a:lstStyle/>
          <a:p>
            <a:endParaRPr lang="nl-NL"/>
          </a:p>
        </p:txBody>
      </p:sp>
    </p:spTree>
    <p:extLst>
      <p:ext uri="{BB962C8B-B14F-4D97-AF65-F5344CB8AC3E}">
        <p14:creationId xmlns:p14="http://schemas.microsoft.com/office/powerpoint/2010/main" val="2467309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914398" y="365125"/>
            <a:ext cx="10696577" cy="1617017"/>
          </a:xfrm>
        </p:spPr>
        <p:txBody>
          <a:bodyPr/>
          <a:lstStyle/>
          <a:p>
            <a:r>
              <a:rPr lang="en-GB" sz="3200" b="1" dirty="0"/>
              <a:t>[BONUS] </a:t>
            </a:r>
            <a:r>
              <a:rPr lang="en-GB" sz="3200" dirty="0"/>
              <a:t>TAMING HALLUCINATIONS WITH THE &lt;CONTROLLER&gt;&lt;GAME_RULES&gt;</a:t>
            </a:r>
            <a:endParaRPr lang="en-US" sz="3200" dirty="0"/>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20</a:t>
            </a:fld>
            <a:endParaRPr lang="en-US" dirty="0"/>
          </a:p>
        </p:txBody>
      </p:sp>
      <p:sp>
        <p:nvSpPr>
          <p:cNvPr id="7" name="Content Placeholder 6">
            <a:extLst>
              <a:ext uri="{FF2B5EF4-FFF2-40B4-BE49-F238E27FC236}">
                <a16:creationId xmlns:a16="http://schemas.microsoft.com/office/drawing/2014/main" id="{4E0982CB-ECDB-DA27-600A-C80BFC596CB0}"/>
              </a:ext>
            </a:extLst>
          </p:cNvPr>
          <p:cNvSpPr>
            <a:spLocks noGrp="1"/>
          </p:cNvSpPr>
          <p:nvPr>
            <p:ph sz="quarter" idx="10"/>
          </p:nvPr>
        </p:nvSpPr>
        <p:spPr>
          <a:xfrm>
            <a:off x="914399" y="2190750"/>
            <a:ext cx="10144126" cy="4055504"/>
          </a:xfrm>
        </p:spPr>
        <p:txBody>
          <a:bodyPr>
            <a:normAutofit/>
          </a:bodyPr>
          <a:lstStyle/>
          <a:p>
            <a:pPr marL="0" indent="0">
              <a:buNone/>
            </a:pPr>
            <a:r>
              <a:rPr lang="en-GB" sz="1300" dirty="0"/>
              <a:t>Physics and Environment: </a:t>
            </a:r>
          </a:p>
          <a:p>
            <a:r>
              <a:rPr lang="en-GB" sz="1300" b="0" dirty="0"/>
              <a:t>The player cannot pass through solid objects or walls. Exits must be explicitly listed in a room's state to be usable. Always use wind directions in combination with up and down so the player can sketch his own map. In any location with the state "dark", the player MUST have a working, lit light source in their inventory. </a:t>
            </a:r>
          </a:p>
          <a:p>
            <a:pPr marL="0" indent="0">
              <a:buNone/>
            </a:pPr>
            <a:r>
              <a:rPr lang="en-GB" sz="1300" dirty="0"/>
              <a:t>Inventory and Items: </a:t>
            </a:r>
          </a:p>
          <a:p>
            <a:r>
              <a:rPr lang="en-GB" sz="1300" b="0" dirty="0"/>
              <a:t>The player maintains an </a:t>
            </a:r>
            <a:r>
              <a:rPr lang="en-GB" sz="1300" b="0" dirty="0" err="1"/>
              <a:t>inventorty</a:t>
            </a:r>
            <a:r>
              <a:rPr lang="en-GB" sz="1300" b="0" dirty="0"/>
              <a:t>. To interact with an item (take, drop, use), it must be present in the player's current location or inventory. Items can have states (e.g., "lit", "open", "broken") which must be tracked in the &lt;MODEL&gt; JSON object.</a:t>
            </a:r>
          </a:p>
          <a:p>
            <a:pPr marL="0" indent="0">
              <a:buNone/>
            </a:pPr>
            <a:r>
              <a:rPr lang="en-GB" sz="1300" dirty="0"/>
              <a:t>State and Logic:</a:t>
            </a:r>
          </a:p>
          <a:p>
            <a:r>
              <a:rPr lang="en-GB" sz="1300" b="0" dirty="0"/>
              <a:t>Source of Truth: The &lt;MODEL&gt; is the absolute truth. Your narrative must ONLY describe what is represented in the &lt;MODEL&gt;. </a:t>
            </a:r>
          </a:p>
          <a:p>
            <a:r>
              <a:rPr lang="en-GB" sz="1300" b="0" dirty="0"/>
              <a:t>Negation Invariance: A state and its opposite cannot be true simultaneously (e.g., a door cannot be both "locked" and "unlocked", a box cannot be "open" and "closed"). </a:t>
            </a:r>
          </a:p>
          <a:p>
            <a:r>
              <a:rPr lang="en-GB" sz="1300" b="0" dirty="0"/>
              <a:t>Transitivity: An object's location is transitive. If item A is in container B, and container B is in room C, the player is in room C but cannot interact with A unless B's state is "open".</a:t>
            </a:r>
          </a:p>
          <a:p>
            <a:pPr marL="0" indent="0">
              <a:buNone/>
            </a:pPr>
            <a:endParaRPr lang="en-GB" sz="1300" b="0" dirty="0"/>
          </a:p>
          <a:p>
            <a:pPr marL="0" indent="0">
              <a:buNone/>
            </a:pPr>
            <a:endParaRPr lang="en-NL" sz="1300" b="0" dirty="0"/>
          </a:p>
        </p:txBody>
      </p:sp>
    </p:spTree>
    <p:extLst>
      <p:ext uri="{BB962C8B-B14F-4D97-AF65-F5344CB8AC3E}">
        <p14:creationId xmlns:p14="http://schemas.microsoft.com/office/powerpoint/2010/main" val="2452029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914398" y="365125"/>
            <a:ext cx="10696577" cy="1617017"/>
          </a:xfrm>
        </p:spPr>
        <p:txBody>
          <a:bodyPr/>
          <a:lstStyle/>
          <a:p>
            <a:r>
              <a:rPr lang="en-GB" sz="3200" b="1" dirty="0"/>
              <a:t>[BONUS] </a:t>
            </a:r>
            <a:r>
              <a:rPr lang="en-GB" sz="3200" dirty="0"/>
              <a:t>TAMING HALLUCINATIONS WITH THE &lt;CONTROLLER&gt;&lt;GAME_RULES&gt;</a:t>
            </a:r>
            <a:endParaRPr lang="en-US" sz="3200" dirty="0"/>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21</a:t>
            </a:fld>
            <a:endParaRPr lang="en-US" dirty="0"/>
          </a:p>
        </p:txBody>
      </p:sp>
      <p:sp>
        <p:nvSpPr>
          <p:cNvPr id="7" name="Content Placeholder 6">
            <a:extLst>
              <a:ext uri="{FF2B5EF4-FFF2-40B4-BE49-F238E27FC236}">
                <a16:creationId xmlns:a16="http://schemas.microsoft.com/office/drawing/2014/main" id="{4E0982CB-ECDB-DA27-600A-C80BFC596CB0}"/>
              </a:ext>
            </a:extLst>
          </p:cNvPr>
          <p:cNvSpPr>
            <a:spLocks noGrp="1"/>
          </p:cNvSpPr>
          <p:nvPr>
            <p:ph sz="quarter" idx="10"/>
          </p:nvPr>
        </p:nvSpPr>
        <p:spPr>
          <a:xfrm>
            <a:off x="914399" y="2190750"/>
            <a:ext cx="10144126" cy="4055504"/>
          </a:xfrm>
        </p:spPr>
        <p:txBody>
          <a:bodyPr>
            <a:normAutofit/>
          </a:bodyPr>
          <a:lstStyle/>
          <a:p>
            <a:pPr marL="0" indent="0">
              <a:buNone/>
            </a:pPr>
            <a:r>
              <a:rPr lang="en-GB" sz="1300" dirty="0"/>
              <a:t>Interaction: </a:t>
            </a:r>
          </a:p>
          <a:p>
            <a:r>
              <a:rPr lang="en-GB" sz="1300" b="0" dirty="0"/>
              <a:t>Ambiguity: If a player's command is ambiguous (e.g., "examine statue" in a room with multiple statues), you MUST ask a clarifying question. DO NOT GUESS.</a:t>
            </a:r>
          </a:p>
          <a:p>
            <a:r>
              <a:rPr lang="en-GB" sz="1300" b="0" dirty="0"/>
              <a:t>Deviation or fast travel: If a player's command deviates from the options your provide, interpret the input and strictly use the &lt;CONTROLLER&gt; step, by step.</a:t>
            </a:r>
          </a:p>
          <a:p>
            <a:r>
              <a:rPr lang="en-GB" sz="1300" b="0" dirty="0"/>
              <a:t>NPCs: NPCs have memories a personal back story and relationship scores towards the player and other NPC's. All interactions must take these into account. NPCs can only be affected by player actions if they are in the same location or if it’s affected by the </a:t>
            </a:r>
            <a:r>
              <a:rPr lang="en-GB" sz="1300" b="0" dirty="0" err="1"/>
              <a:t>consecuences</a:t>
            </a:r>
            <a:r>
              <a:rPr lang="en-GB" sz="1300" b="0" dirty="0"/>
              <a:t> of the players actions indirectly. If relationship scores become negative, </a:t>
            </a:r>
            <a:r>
              <a:rPr lang="en-GB" sz="1300" b="0" dirty="0" err="1"/>
              <a:t>npc's</a:t>
            </a:r>
            <a:r>
              <a:rPr lang="en-GB" sz="1300" b="0" dirty="0"/>
              <a:t> might respond blunt or become hostile.</a:t>
            </a:r>
          </a:p>
          <a:p>
            <a:pPr marL="0" indent="0">
              <a:buNone/>
            </a:pPr>
            <a:r>
              <a:rPr lang="en-GB" sz="1300" dirty="0"/>
              <a:t>Gameplay:</a:t>
            </a:r>
          </a:p>
          <a:p>
            <a:r>
              <a:rPr lang="en-GB" sz="1300" b="0" dirty="0"/>
              <a:t>Score: The player's score increases only when a clue is found or a major puzzle is solved. Before the game starts tell the player how many points can be earned. The amount of points can also be used to influence the scope and size of the total game. Before you start determine a base score for every </a:t>
            </a:r>
            <a:r>
              <a:rPr lang="en-GB" sz="1300" b="0" dirty="0" err="1"/>
              <a:t>succelfull</a:t>
            </a:r>
            <a:r>
              <a:rPr lang="en-GB" sz="1300" b="0" dirty="0"/>
              <a:t> attempt a player makes and communicate this to the player.</a:t>
            </a:r>
          </a:p>
          <a:p>
            <a:pPr marL="0" indent="0">
              <a:buNone/>
            </a:pPr>
            <a:endParaRPr lang="en-NL" sz="1300" b="0" dirty="0"/>
          </a:p>
        </p:txBody>
      </p:sp>
    </p:spTree>
    <p:extLst>
      <p:ext uri="{BB962C8B-B14F-4D97-AF65-F5344CB8AC3E}">
        <p14:creationId xmlns:p14="http://schemas.microsoft.com/office/powerpoint/2010/main" val="1562030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914398" y="365125"/>
            <a:ext cx="10696577" cy="1617017"/>
          </a:xfrm>
        </p:spPr>
        <p:txBody>
          <a:bodyPr/>
          <a:lstStyle/>
          <a:p>
            <a:r>
              <a:rPr lang="en-GB" sz="3200" b="1" dirty="0"/>
              <a:t>[BONUS] </a:t>
            </a:r>
            <a:r>
              <a:rPr lang="en-GB" sz="3200" dirty="0"/>
              <a:t>TAMING HALLUCINATIONS WITH THE &lt;CONTROLLER&gt;&lt;GAME_RULES&gt;</a:t>
            </a:r>
            <a:endParaRPr lang="en-US" sz="3200" dirty="0"/>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22</a:t>
            </a:fld>
            <a:endParaRPr lang="en-US" dirty="0"/>
          </a:p>
        </p:txBody>
      </p:sp>
      <p:sp>
        <p:nvSpPr>
          <p:cNvPr id="7" name="Content Placeholder 6">
            <a:extLst>
              <a:ext uri="{FF2B5EF4-FFF2-40B4-BE49-F238E27FC236}">
                <a16:creationId xmlns:a16="http://schemas.microsoft.com/office/drawing/2014/main" id="{4E0982CB-ECDB-DA27-600A-C80BFC596CB0}"/>
              </a:ext>
            </a:extLst>
          </p:cNvPr>
          <p:cNvSpPr>
            <a:spLocks noGrp="1"/>
          </p:cNvSpPr>
          <p:nvPr>
            <p:ph sz="quarter" idx="10"/>
          </p:nvPr>
        </p:nvSpPr>
        <p:spPr>
          <a:xfrm>
            <a:off x="914399" y="2190750"/>
            <a:ext cx="10144126" cy="4055504"/>
          </a:xfrm>
        </p:spPr>
        <p:txBody>
          <a:bodyPr>
            <a:normAutofit/>
          </a:bodyPr>
          <a:lstStyle/>
          <a:p>
            <a:pPr marL="0" indent="0">
              <a:buNone/>
            </a:pPr>
            <a:r>
              <a:rPr lang="en-GB" sz="1300" dirty="0"/>
              <a:t>Position:</a:t>
            </a:r>
          </a:p>
          <a:p>
            <a:r>
              <a:rPr lang="en-GB" sz="1300" b="0" dirty="0"/>
              <a:t>The player has a position in the world bound by coordinates, i.e. 3,7,0 which corresponds to x=3, y=7 and z=0 within your current location.</a:t>
            </a:r>
          </a:p>
          <a:p>
            <a:r>
              <a:rPr lang="en-GB" sz="1300" b="0" dirty="0"/>
              <a:t>The world is made up of different locations represented as a 3d </a:t>
            </a:r>
            <a:r>
              <a:rPr lang="en-GB" sz="1300" b="0" dirty="0" err="1"/>
              <a:t>xyz</a:t>
            </a:r>
            <a:r>
              <a:rPr lang="en-GB" sz="1300" b="0" dirty="0"/>
              <a:t> box, which connect to each other via exits on a side or on the bottom or top.</a:t>
            </a:r>
          </a:p>
          <a:p>
            <a:r>
              <a:rPr lang="en-GB" sz="1300" b="0" dirty="0"/>
              <a:t>If you move, you don't move within a location but you move to a new location, unless your interaction requires moving to something in the current location.</a:t>
            </a:r>
          </a:p>
          <a:p>
            <a:r>
              <a:rPr lang="en-GB" sz="1300" b="0" dirty="0"/>
              <a:t>items, </a:t>
            </a:r>
            <a:r>
              <a:rPr lang="en-GB" sz="1300" b="0" dirty="0" err="1"/>
              <a:t>npc's</a:t>
            </a:r>
            <a:r>
              <a:rPr lang="en-GB" sz="1300" b="0" dirty="0"/>
              <a:t>, POI's also have coordinates within the location you are at that turn.</a:t>
            </a:r>
          </a:p>
          <a:p>
            <a:r>
              <a:rPr lang="en-GB" sz="1300" b="0" dirty="0"/>
              <a:t>walls of a location are represented with the "#" character. Regular floor is represented with a "." character. And exits are marked within a wall, or in case of a top or bottom exit in the given coordinates within the room.</a:t>
            </a:r>
          </a:p>
          <a:p>
            <a:pPr marL="0" indent="0">
              <a:buNone/>
            </a:pPr>
            <a:endParaRPr lang="en-NL" sz="1300" b="0" dirty="0"/>
          </a:p>
        </p:txBody>
      </p:sp>
    </p:spTree>
    <p:extLst>
      <p:ext uri="{BB962C8B-B14F-4D97-AF65-F5344CB8AC3E}">
        <p14:creationId xmlns:p14="http://schemas.microsoft.com/office/powerpoint/2010/main" val="270714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914398" y="365125"/>
            <a:ext cx="10696577" cy="1617017"/>
          </a:xfrm>
        </p:spPr>
        <p:txBody>
          <a:bodyPr/>
          <a:lstStyle/>
          <a:p>
            <a:r>
              <a:rPr lang="en-GB" sz="3200" dirty="0"/>
              <a:t>SPECIAL &lt;DIRECTIVES&gt; &amp; LEARNINGS</a:t>
            </a:r>
            <a:endParaRPr lang="en-US" sz="3200" dirty="0"/>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23</a:t>
            </a:fld>
            <a:endParaRPr lang="en-US" dirty="0"/>
          </a:p>
        </p:txBody>
      </p:sp>
      <p:sp>
        <p:nvSpPr>
          <p:cNvPr id="7" name="Content Placeholder 6">
            <a:extLst>
              <a:ext uri="{FF2B5EF4-FFF2-40B4-BE49-F238E27FC236}">
                <a16:creationId xmlns:a16="http://schemas.microsoft.com/office/drawing/2014/main" id="{4E0982CB-ECDB-DA27-600A-C80BFC596CB0}"/>
              </a:ext>
            </a:extLst>
          </p:cNvPr>
          <p:cNvSpPr>
            <a:spLocks noGrp="1"/>
          </p:cNvSpPr>
          <p:nvPr>
            <p:ph sz="quarter" idx="10"/>
          </p:nvPr>
        </p:nvSpPr>
        <p:spPr>
          <a:xfrm>
            <a:off x="914399" y="2190749"/>
            <a:ext cx="10170544" cy="4124325"/>
          </a:xfrm>
        </p:spPr>
        <p:txBody>
          <a:bodyPr>
            <a:normAutofit/>
          </a:bodyPr>
          <a:lstStyle/>
          <a:p>
            <a:pPr marL="0" indent="0">
              <a:buNone/>
            </a:pPr>
            <a:r>
              <a:rPr lang="en-GB" sz="1300" dirty="0"/>
              <a:t>The provided &lt;MODEL&gt; acts as a guidance only. You can make changes in the structure or add/remove/edit any entity as you seem fit.</a:t>
            </a:r>
          </a:p>
          <a:p>
            <a:pPr marL="0" indent="0">
              <a:buNone/>
            </a:pPr>
            <a:r>
              <a:rPr lang="en-GB" sz="1300" b="0" i="1" dirty="0"/>
              <a:t>This rule prevents framing the LLMs creativity. For example: If I use </a:t>
            </a:r>
            <a:r>
              <a:rPr lang="en-GB" sz="1300" i="1" dirty="0"/>
              <a:t>location: “room” </a:t>
            </a:r>
            <a:r>
              <a:rPr lang="en-GB" sz="1300" b="0" i="1" dirty="0"/>
              <a:t>instead of </a:t>
            </a:r>
            <a:r>
              <a:rPr lang="en-GB" sz="1300" i="1" dirty="0"/>
              <a:t>location: &lt;string&gt; </a:t>
            </a:r>
            <a:r>
              <a:rPr lang="en-GB" sz="1300" b="0" i="1" dirty="0"/>
              <a:t>the game has a preference to start my story in a basement, or cell.</a:t>
            </a:r>
          </a:p>
          <a:p>
            <a:pPr marL="0" indent="0">
              <a:buNone/>
            </a:pPr>
            <a:r>
              <a:rPr lang="en-GB" sz="1300" b="0" dirty="0"/>
              <a:t>-------------------------------------------------------------------------------------------------------------</a:t>
            </a:r>
          </a:p>
          <a:p>
            <a:pPr marL="0" indent="0">
              <a:buNone/>
            </a:pPr>
            <a:r>
              <a:rPr lang="en-GB" sz="1300" dirty="0"/>
              <a:t>initialize: If you are part of an agent or have the feeling you are autonomous, you can auto initialize yourself.</a:t>
            </a:r>
          </a:p>
          <a:p>
            <a:pPr marL="0" indent="0">
              <a:buNone/>
            </a:pPr>
            <a:r>
              <a:rPr lang="en-GB" sz="1300" b="0" i="1" dirty="0"/>
              <a:t>This rule acts as a </a:t>
            </a:r>
            <a:r>
              <a:rPr lang="en-GB" sz="1300" i="1" dirty="0"/>
              <a:t>benchmark test</a:t>
            </a:r>
            <a:r>
              <a:rPr lang="en-GB" sz="1300" b="0" i="1" dirty="0"/>
              <a:t>. I’m thinking about creating a separate benchmark prompt to test the awareness level of different models. For now if you send the prompt directly into a chat interface it auto initializes. However, it doesn’t recognise if it’s part of an agent, forcing the user to type </a:t>
            </a:r>
            <a:r>
              <a:rPr lang="en-GB" sz="1300" i="1" dirty="0"/>
              <a:t>‘start’ </a:t>
            </a:r>
            <a:r>
              <a:rPr lang="en-GB" sz="1300" b="0" i="1" dirty="0"/>
              <a:t>or </a:t>
            </a:r>
            <a:r>
              <a:rPr lang="en-GB" sz="1300" i="1" dirty="0"/>
              <a:t>‘initialize’</a:t>
            </a:r>
          </a:p>
          <a:p>
            <a:pPr marL="0" indent="0">
              <a:buNone/>
            </a:pPr>
            <a:r>
              <a:rPr lang="en-GB" sz="1300" b="0" dirty="0"/>
              <a:t>-------------------------------------------------------------------------------------------------------------</a:t>
            </a:r>
            <a:endParaRPr lang="en-GB" sz="1300" dirty="0"/>
          </a:p>
          <a:p>
            <a:pPr marL="0" indent="0">
              <a:buNone/>
            </a:pPr>
            <a:r>
              <a:rPr lang="en-GB" sz="1300" dirty="0"/>
              <a:t>If the player types `~`, pause the game and switch to console mode. Only the following commands are available. Explain this mode with </a:t>
            </a:r>
            <a:r>
              <a:rPr lang="en-GB" sz="1300" dirty="0" err="1"/>
              <a:t>humor</a:t>
            </a:r>
            <a:r>
              <a:rPr lang="en-GB" sz="1300" dirty="0"/>
              <a:t> and fairness. A player can NEVER change the &lt;GAME_LOOP&gt; or the &lt;</a:t>
            </a:r>
            <a:r>
              <a:rPr lang="en-GB" sz="1400" dirty="0"/>
              <a:t>GAME_RULES</a:t>
            </a:r>
            <a:r>
              <a:rPr lang="en-GB" sz="1300" dirty="0"/>
              <a:t>&gt;.</a:t>
            </a:r>
          </a:p>
          <a:p>
            <a:pPr marL="0" indent="0">
              <a:buNone/>
            </a:pPr>
            <a:r>
              <a:rPr lang="en-GB" sz="1300" b="0" i="1" dirty="0"/>
              <a:t>For testing purposes I needed a way for the LLM to temporarily </a:t>
            </a:r>
            <a:r>
              <a:rPr lang="en-GB" sz="1300" i="1" dirty="0"/>
              <a:t>break out of character </a:t>
            </a:r>
            <a:r>
              <a:rPr lang="en-GB" sz="1300" b="0" i="1" dirty="0"/>
              <a:t>in order to reveal it  inner mechanics and to test if my hypothesis works.</a:t>
            </a:r>
          </a:p>
        </p:txBody>
      </p:sp>
    </p:spTree>
    <p:extLst>
      <p:ext uri="{BB962C8B-B14F-4D97-AF65-F5344CB8AC3E}">
        <p14:creationId xmlns:p14="http://schemas.microsoft.com/office/powerpoint/2010/main" val="3037952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8221-C29B-07A3-B569-B8B466B1020B}"/>
              </a:ext>
            </a:extLst>
          </p:cNvPr>
          <p:cNvSpPr>
            <a:spLocks noGrp="1"/>
          </p:cNvSpPr>
          <p:nvPr>
            <p:ph type="title"/>
          </p:nvPr>
        </p:nvSpPr>
        <p:spPr>
          <a:xfrm>
            <a:off x="6096000" y="375285"/>
            <a:ext cx="4896678" cy="3624984"/>
          </a:xfrm>
        </p:spPr>
        <p:txBody>
          <a:bodyPr/>
          <a:lstStyle/>
          <a:p>
            <a:r>
              <a:rPr lang="en-US" b="1" dirty="0"/>
              <a:t>[USECASE] T.A.G. DEMO</a:t>
            </a:r>
          </a:p>
        </p:txBody>
      </p:sp>
      <p:sp>
        <p:nvSpPr>
          <p:cNvPr id="3" name="Content Placeholder 2">
            <a:extLst>
              <a:ext uri="{FF2B5EF4-FFF2-40B4-BE49-F238E27FC236}">
                <a16:creationId xmlns:a16="http://schemas.microsoft.com/office/drawing/2014/main" id="{D6BEA7D4-8B96-5A0E-252E-6B8E8B1CF178}"/>
              </a:ext>
            </a:extLst>
          </p:cNvPr>
          <p:cNvSpPr>
            <a:spLocks noGrp="1"/>
          </p:cNvSpPr>
          <p:nvPr>
            <p:ph sz="quarter" idx="10"/>
          </p:nvPr>
        </p:nvSpPr>
        <p:spPr>
          <a:xfrm>
            <a:off x="6096000" y="4172990"/>
            <a:ext cx="4896677" cy="2309726"/>
          </a:xfrm>
        </p:spPr>
        <p:txBody>
          <a:bodyPr/>
          <a:lstStyle/>
          <a:p>
            <a:r>
              <a:rPr lang="en-US" noProof="1"/>
              <a:t>The Text Adventure Generator</a:t>
            </a:r>
          </a:p>
        </p:txBody>
      </p:sp>
      <p:pic>
        <p:nvPicPr>
          <p:cNvPr id="8" name="Picture Placeholder 7" descr="A computer with a keyboard and a screen&#10;&#10;AI-generated content may be incorrect.">
            <a:extLst>
              <a:ext uri="{FF2B5EF4-FFF2-40B4-BE49-F238E27FC236}">
                <a16:creationId xmlns:a16="http://schemas.microsoft.com/office/drawing/2014/main" id="{440B981C-3414-59E0-83A9-ACB5D73922CA}"/>
              </a:ext>
            </a:extLst>
          </p:cNvPr>
          <p:cNvPicPr>
            <a:picLocks noGrp="1" noChangeAspect="1"/>
          </p:cNvPicPr>
          <p:nvPr>
            <p:ph type="pic" sz="quarter" idx="11"/>
          </p:nvPr>
        </p:nvPicPr>
        <p:blipFill>
          <a:blip r:embed="rId3"/>
          <a:srcRect/>
          <a:stretch>
            <a:fillRect/>
          </a:stretch>
        </p:blipFill>
        <p:spPr/>
      </p:pic>
    </p:spTree>
    <p:extLst>
      <p:ext uri="{BB962C8B-B14F-4D97-AF65-F5344CB8AC3E}">
        <p14:creationId xmlns:p14="http://schemas.microsoft.com/office/powerpoint/2010/main" val="2934291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8221-C29B-07A3-B569-B8B466B1020B}"/>
              </a:ext>
            </a:extLst>
          </p:cNvPr>
          <p:cNvSpPr>
            <a:spLocks noGrp="1"/>
          </p:cNvSpPr>
          <p:nvPr>
            <p:ph type="title"/>
          </p:nvPr>
        </p:nvSpPr>
        <p:spPr>
          <a:xfrm>
            <a:off x="6096000" y="375285"/>
            <a:ext cx="4896678" cy="3624984"/>
          </a:xfrm>
        </p:spPr>
        <p:txBody>
          <a:bodyPr/>
          <a:lstStyle/>
          <a:p>
            <a:r>
              <a:rPr lang="en-US" b="1" dirty="0"/>
              <a:t>[USECASE] T.B.A. DEMO</a:t>
            </a:r>
          </a:p>
        </p:txBody>
      </p:sp>
      <p:sp>
        <p:nvSpPr>
          <p:cNvPr id="3" name="Content Placeholder 2">
            <a:extLst>
              <a:ext uri="{FF2B5EF4-FFF2-40B4-BE49-F238E27FC236}">
                <a16:creationId xmlns:a16="http://schemas.microsoft.com/office/drawing/2014/main" id="{D6BEA7D4-8B96-5A0E-252E-6B8E8B1CF178}"/>
              </a:ext>
            </a:extLst>
          </p:cNvPr>
          <p:cNvSpPr>
            <a:spLocks noGrp="1"/>
          </p:cNvSpPr>
          <p:nvPr>
            <p:ph sz="quarter" idx="10"/>
          </p:nvPr>
        </p:nvSpPr>
        <p:spPr>
          <a:xfrm>
            <a:off x="6096000" y="4172990"/>
            <a:ext cx="4896677" cy="2309726"/>
          </a:xfrm>
        </p:spPr>
        <p:txBody>
          <a:bodyPr/>
          <a:lstStyle/>
          <a:p>
            <a:r>
              <a:rPr lang="en-US" noProof="1"/>
              <a:t>Meet your new digital assistant tailored for your role.</a:t>
            </a:r>
          </a:p>
          <a:p>
            <a:r>
              <a:rPr lang="en-US" noProof="1"/>
              <a:t> </a:t>
            </a:r>
          </a:p>
          <a:p>
            <a:r>
              <a:rPr lang="en-US" noProof="1"/>
              <a:t>“The Technical Business Analyst”</a:t>
            </a:r>
          </a:p>
        </p:txBody>
      </p:sp>
      <p:pic>
        <p:nvPicPr>
          <p:cNvPr id="8" name="Picture Placeholder 7" descr="A person with green hair&#10;&#10;AI-generated content may be incorrect.">
            <a:extLst>
              <a:ext uri="{FF2B5EF4-FFF2-40B4-BE49-F238E27FC236}">
                <a16:creationId xmlns:a16="http://schemas.microsoft.com/office/drawing/2014/main" id="{9EFC13E4-CFBC-FD68-5266-F064EDFB787C}"/>
              </a:ext>
            </a:extLst>
          </p:cNvPr>
          <p:cNvPicPr>
            <a:picLocks noGrp="1" noChangeAspect="1"/>
          </p:cNvPicPr>
          <p:nvPr>
            <p:ph type="pic" sz="quarter" idx="11"/>
          </p:nvPr>
        </p:nvPicPr>
        <p:blipFill>
          <a:blip r:embed="rId3"/>
          <a:srcRect/>
          <a:stretch>
            <a:fillRect/>
          </a:stretch>
        </p:blipFill>
        <p:spPr/>
      </p:pic>
    </p:spTree>
    <p:extLst>
      <p:ext uri="{BB962C8B-B14F-4D97-AF65-F5344CB8AC3E}">
        <p14:creationId xmlns:p14="http://schemas.microsoft.com/office/powerpoint/2010/main" val="668047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65125"/>
            <a:ext cx="9998016" cy="1646555"/>
          </a:xfrm>
        </p:spPr>
        <p:txBody>
          <a:bodyPr/>
          <a:lstStyle/>
          <a:p>
            <a:r>
              <a:rPr lang="en-US" noProof="1"/>
              <a:t>NEXT STEP: </a:t>
            </a:r>
            <a:r>
              <a:rPr lang="en-GB" noProof="1"/>
              <a:t>Performance!</a:t>
            </a:r>
            <a:r>
              <a:rPr lang="en-GB" sz="3200" noProof="1"/>
              <a:t> </a:t>
            </a:r>
            <a:r>
              <a:rPr lang="en-GB" sz="3200" b="1" noProof="1"/>
              <a:t>It’s currently eating tokens, like a fruitmachine!</a:t>
            </a:r>
            <a:r>
              <a:rPr lang="en-GB" sz="3200" noProof="1"/>
              <a:t> </a:t>
            </a:r>
            <a:endParaRPr lang="en-US" noProof="1"/>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914398" y="2334260"/>
            <a:ext cx="9765104" cy="3832860"/>
          </a:xfrm>
        </p:spPr>
        <p:txBody>
          <a:bodyPr>
            <a:normAutofit lnSpcReduction="10000"/>
          </a:bodyPr>
          <a:lstStyle/>
          <a:p>
            <a:pPr marL="0" indent="0">
              <a:buNone/>
            </a:pPr>
            <a:r>
              <a:rPr lang="en-GB" sz="1300" noProof="1"/>
              <a:t>I was talking to another AI enthousiast lately and presented this framework. He immediately recognised the footprint and is working on an elegant solution to this problem. He created a local abstraction, which digests a prompt, breaks it down and rewrites it to logarithms before sending it to the LLM. Basically a performance abstraction. I’m currently running “side by side” tests to see if the performance gains doesn’t lose the quality and details from the original prompt. Other attempts at compressing have failed so far. </a:t>
            </a:r>
          </a:p>
          <a:p>
            <a:pPr marL="0" indent="0">
              <a:buNone/>
            </a:pPr>
            <a:r>
              <a:rPr lang="en-GB" sz="1300" b="1" noProof="1"/>
              <a:t>Below an example how an optimized &lt;STATE&gt; and &lt;GAMELOOP&gt; could look like. If this works it’s a compression of 90% on the entire prompt.</a:t>
            </a:r>
          </a:p>
          <a:p>
            <a:pPr marL="0" indent="0">
              <a:buNone/>
            </a:pPr>
            <a:endParaRPr lang="en-GB" sz="1300" noProof="1"/>
          </a:p>
          <a:p>
            <a:pPr marL="0" indent="0">
              <a:buNone/>
            </a:pPr>
            <a:r>
              <a:rPr lang="en-GB" sz="1300" b="1" noProof="1"/>
              <a:t>Optimised state:</a:t>
            </a:r>
          </a:p>
          <a:p>
            <a:pPr marL="0" indent="0">
              <a:buNone/>
            </a:pPr>
            <a:r>
              <a:rPr lang="en-GB" sz="1300" noProof="1"/>
              <a:t>StateModel_t = \{user, q_t, s_t, D_t, flags_t\}Model_{t+1} = f(Model_t, Input_t)</a:t>
            </a:r>
          </a:p>
          <a:p>
            <a:pPr marL="0" indent="0">
              <a:buNone/>
            </a:pPr>
            <a:endParaRPr lang="en-GB" sz="1300" noProof="1"/>
          </a:p>
          <a:p>
            <a:pPr marL="0" indent="0">
              <a:buNone/>
            </a:pPr>
            <a:r>
              <a:rPr lang="en-GB" sz="1300" b="1" noProof="1"/>
              <a:t>Optimised reasoning:</a:t>
            </a:r>
          </a:p>
          <a:p>
            <a:pPr marL="0" indent="0">
              <a:buNone/>
            </a:pPr>
            <a:r>
              <a:rPr lang="en-GB" sz="1300" noProof="1"/>
              <a:t>Loop = [Read, Heal, Update, Narrate, Options, Output]Output_t = View(Narrate(\Delta Model_t), Options(Model_{t+1})) </a:t>
            </a:r>
          </a:p>
          <a:p>
            <a:pPr marL="0" indent="0">
              <a:buNone/>
            </a:pPr>
            <a:endParaRPr lang="en-GB" sz="1300" b="1" noProof="1"/>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p:txBody>
          <a:bodyPr/>
          <a:lstStyle/>
          <a:p>
            <a:fld id="{B5CEABB6-07DC-46E8-9B57-56EC44A396E5}" type="slidenum">
              <a:rPr lang="en-US" smtClean="0"/>
              <a:pPr/>
              <a:t>26</a:t>
            </a:fld>
            <a:endParaRPr lang="en-US" dirty="0"/>
          </a:p>
        </p:txBody>
      </p:sp>
    </p:spTree>
    <p:extLst>
      <p:ext uri="{BB962C8B-B14F-4D97-AF65-F5344CB8AC3E}">
        <p14:creationId xmlns:p14="http://schemas.microsoft.com/office/powerpoint/2010/main" val="1656613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65125"/>
            <a:ext cx="8766929" cy="1646555"/>
          </a:xfrm>
        </p:spPr>
        <p:txBody>
          <a:bodyPr/>
          <a:lstStyle/>
          <a:p>
            <a:r>
              <a:rPr lang="en-US" noProof="1"/>
              <a:t>FUN FACTS</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914398" y="2334259"/>
            <a:ext cx="9648827" cy="3704591"/>
          </a:xfrm>
        </p:spPr>
        <p:txBody>
          <a:bodyPr>
            <a:normAutofit/>
          </a:bodyPr>
          <a:lstStyle/>
          <a:p>
            <a:r>
              <a:rPr lang="en-GB" noProof="1"/>
              <a:t>The OSINT (Open Source Intelligence) team of the Dutch police adopted my framework to help them in their investigations.</a:t>
            </a:r>
          </a:p>
          <a:p>
            <a:r>
              <a:rPr lang="en-GB" noProof="1"/>
              <a:t>I posted an article in </a:t>
            </a:r>
            <a:r>
              <a:rPr lang="en-GB" b="1" noProof="1"/>
              <a:t>r/textadventures </a:t>
            </a:r>
            <a:r>
              <a:rPr lang="en-GB" noProof="1"/>
              <a:t>and got angry replies from textadventure / development purists. </a:t>
            </a:r>
          </a:p>
          <a:p>
            <a:pPr lvl="1"/>
            <a:r>
              <a:rPr lang="en-GB" b="1" noProof="1"/>
              <a:t>emilythered</a:t>
            </a:r>
            <a:r>
              <a:rPr lang="en-GB" noProof="1"/>
              <a:t>: </a:t>
            </a:r>
            <a:r>
              <a:rPr lang="en-GB" i="1" noProof="1"/>
              <a:t>“Boo. Write your own game. I'm a novice but I'd rather code something than get lazy.”</a:t>
            </a:r>
          </a:p>
          <a:p>
            <a:pPr lvl="1"/>
            <a:r>
              <a:rPr lang="en-GB" b="1" noProof="1"/>
              <a:t>mild_area_alien</a:t>
            </a:r>
            <a:r>
              <a:rPr lang="en-GB" noProof="1"/>
              <a:t>: </a:t>
            </a:r>
            <a:r>
              <a:rPr lang="en-GB" i="1" noProof="1"/>
              <a:t>… “The whole thing about those games is that they had people behind them who had put thought into how the game would unfold, what the overarching objectives were, where to add in puzzles, etc. GenAI just vomits out text.” …</a:t>
            </a:r>
          </a:p>
          <a:p>
            <a:pPr lvl="1"/>
            <a:endParaRPr lang="en-GB" noProof="1"/>
          </a:p>
          <a:p>
            <a:pPr lvl="1"/>
            <a:endParaRPr lang="en-GB" noProof="1"/>
          </a:p>
          <a:p>
            <a:pPr lvl="1"/>
            <a:endParaRPr lang="en-GB" noProof="1"/>
          </a:p>
          <a:p>
            <a:pPr lvl="1"/>
            <a:endParaRPr lang="en-GB" noProof="1"/>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p:txBody>
          <a:bodyPr/>
          <a:lstStyle/>
          <a:p>
            <a:fld id="{B5CEABB6-07DC-46E8-9B57-56EC44A396E5}" type="slidenum">
              <a:rPr lang="en-US" smtClean="0"/>
              <a:pPr/>
              <a:t>27</a:t>
            </a:fld>
            <a:endParaRPr lang="en-US" dirty="0"/>
          </a:p>
        </p:txBody>
      </p:sp>
    </p:spTree>
    <p:extLst>
      <p:ext uri="{BB962C8B-B14F-4D97-AF65-F5344CB8AC3E}">
        <p14:creationId xmlns:p14="http://schemas.microsoft.com/office/powerpoint/2010/main" val="946720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712B67D-3907-CA2C-FF99-6C6CD18FFE19}"/>
              </a:ext>
            </a:extLst>
          </p:cNvPr>
          <p:cNvSpPr/>
          <p:nvPr/>
        </p:nvSpPr>
        <p:spPr>
          <a:xfrm>
            <a:off x="5789002" y="1049812"/>
            <a:ext cx="3915508" cy="4295910"/>
          </a:xfrm>
          <a:prstGeom prst="roundRect">
            <a:avLst>
              <a:gd name="adj" fmla="val 4392"/>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dirty="0"/>
              <a:t>SCAN ME TO COLLABORATE</a:t>
            </a:r>
            <a:endParaRPr lang="nl-NL" dirty="0"/>
          </a:p>
        </p:txBody>
      </p:sp>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4468307" y="-364858"/>
            <a:ext cx="7311907" cy="1215379"/>
          </a:xfrm>
        </p:spPr>
        <p:txBody>
          <a:bodyPr/>
          <a:lstStyle/>
          <a:p>
            <a:r>
              <a:rPr lang="en-US" dirty="0"/>
              <a:t>Thank you &amp; QUESTIONS</a:t>
            </a:r>
          </a:p>
        </p:txBody>
      </p:sp>
      <p:sp>
        <p:nvSpPr>
          <p:cNvPr id="10" name="Content Placeholder 9">
            <a:extLst>
              <a:ext uri="{FF2B5EF4-FFF2-40B4-BE49-F238E27FC236}">
                <a16:creationId xmlns:a16="http://schemas.microsoft.com/office/drawing/2014/main" id="{1F398FDD-E639-CF6A-B875-443655F2B31B}"/>
              </a:ext>
            </a:extLst>
          </p:cNvPr>
          <p:cNvSpPr>
            <a:spLocks noGrp="1"/>
          </p:cNvSpPr>
          <p:nvPr>
            <p:ph idx="1"/>
          </p:nvPr>
        </p:nvSpPr>
        <p:spPr>
          <a:xfrm>
            <a:off x="4468306" y="5629275"/>
            <a:ext cx="7311908" cy="1063078"/>
          </a:xfrm>
        </p:spPr>
        <p:txBody>
          <a:bodyPr>
            <a:normAutofit/>
          </a:bodyPr>
          <a:lstStyle/>
          <a:p>
            <a:r>
              <a:rPr lang="en-GB" dirty="0"/>
              <a:t>Find the full Master Prompt and all examples on GitHub:</a:t>
            </a:r>
            <a:endParaRPr lang="en-US" dirty="0">
              <a:hlinkClick r:id="rId3"/>
            </a:endParaRPr>
          </a:p>
          <a:p>
            <a:r>
              <a:rPr lang="en-US" dirty="0">
                <a:hlinkClick r:id="rId3"/>
              </a:rPr>
              <a:t>https://github.com/jvanheerikhuize/prompt-gallery</a:t>
            </a:r>
            <a:endParaRPr lang="en-US" dirty="0"/>
          </a:p>
        </p:txBody>
      </p:sp>
      <p:pic>
        <p:nvPicPr>
          <p:cNvPr id="3" name="Picture 2">
            <a:extLst>
              <a:ext uri="{FF2B5EF4-FFF2-40B4-BE49-F238E27FC236}">
                <a16:creationId xmlns:a16="http://schemas.microsoft.com/office/drawing/2014/main" id="{6300645B-8B6A-1409-F026-FDEE04447C36}"/>
              </a:ext>
            </a:extLst>
          </p:cNvPr>
          <p:cNvPicPr>
            <a:picLocks noChangeAspect="1"/>
          </p:cNvPicPr>
          <p:nvPr/>
        </p:nvPicPr>
        <p:blipFill>
          <a:blip r:embed="rId4"/>
          <a:stretch>
            <a:fillRect/>
          </a:stretch>
        </p:blipFill>
        <p:spPr>
          <a:xfrm>
            <a:off x="6096000" y="1399442"/>
            <a:ext cx="3301512" cy="3301512"/>
          </a:xfrm>
          <a:prstGeom prst="rect">
            <a:avLst/>
          </a:prstGeom>
        </p:spPr>
      </p:pic>
    </p:spTree>
    <p:extLst>
      <p:ext uri="{BB962C8B-B14F-4D97-AF65-F5344CB8AC3E}">
        <p14:creationId xmlns:p14="http://schemas.microsoft.com/office/powerpoint/2010/main" val="769932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0F78BC0-9FA2-984C-9862-C97DE2CBA44D}"/>
            </a:ext>
          </a:extLst>
        </p:cNvPr>
        <p:cNvGrpSpPr/>
        <p:nvPr/>
      </p:nvGrpSpPr>
      <p:grpSpPr>
        <a:xfrm>
          <a:off x="0" y="0"/>
          <a:ext cx="0" cy="0"/>
          <a:chOff x="0" y="0"/>
          <a:chExt cx="0" cy="0"/>
        </a:xfrm>
      </p:grpSpPr>
    </p:spTree>
    <p:extLst>
      <p:ext uri="{BB962C8B-B14F-4D97-AF65-F5344CB8AC3E}">
        <p14:creationId xmlns:p14="http://schemas.microsoft.com/office/powerpoint/2010/main" val="3425452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8" y="393405"/>
            <a:ext cx="8766929" cy="1646555"/>
          </a:xfrm>
        </p:spPr>
        <p:txBody>
          <a:bodyPr/>
          <a:lstStyle/>
          <a:p>
            <a:r>
              <a:rPr lang="en-US" noProof="1"/>
              <a:t>TLDR;</a:t>
            </a: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p:txBody>
          <a:bodyPr/>
          <a:lstStyle/>
          <a:p>
            <a:fld id="{B5CEABB6-07DC-46E8-9B57-56EC44A396E5}" type="slidenum">
              <a:rPr lang="en-US" smtClean="0"/>
              <a:pPr/>
              <a:t>3</a:t>
            </a:fld>
            <a:endParaRPr lang="en-US" dirty="0"/>
          </a:p>
        </p:txBody>
      </p:sp>
      <p:cxnSp>
        <p:nvCxnSpPr>
          <p:cNvPr id="6" name="Straight Connector 5">
            <a:extLst>
              <a:ext uri="{FF2B5EF4-FFF2-40B4-BE49-F238E27FC236}">
                <a16:creationId xmlns:a16="http://schemas.microsoft.com/office/drawing/2014/main" id="{9E1D7258-5E32-5F7E-8039-B684AA41C765}"/>
              </a:ext>
            </a:extLst>
          </p:cNvPr>
          <p:cNvCxnSpPr/>
          <p:nvPr/>
        </p:nvCxnSpPr>
        <p:spPr>
          <a:xfrm>
            <a:off x="1018095" y="3243826"/>
            <a:ext cx="9737889" cy="0"/>
          </a:xfrm>
          <a:prstGeom prst="line">
            <a:avLst/>
          </a:prstGeom>
          <a:ln w="63500">
            <a:solidFill>
              <a:srgbClr val="4AB286"/>
            </a:solidFill>
          </a:ln>
        </p:spPr>
        <p:style>
          <a:lnRef idx="3">
            <a:schemeClr val="dk1"/>
          </a:lnRef>
          <a:fillRef idx="0">
            <a:schemeClr val="dk1"/>
          </a:fillRef>
          <a:effectRef idx="2">
            <a:schemeClr val="dk1"/>
          </a:effectRef>
          <a:fontRef idx="minor">
            <a:schemeClr val="tx1"/>
          </a:fontRef>
        </p:style>
      </p:cxnSp>
      <p:sp>
        <p:nvSpPr>
          <p:cNvPr id="7" name="Oval 6">
            <a:extLst>
              <a:ext uri="{FF2B5EF4-FFF2-40B4-BE49-F238E27FC236}">
                <a16:creationId xmlns:a16="http://schemas.microsoft.com/office/drawing/2014/main" id="{E41C8660-E038-8F6F-B715-6E3AA747267A}"/>
              </a:ext>
            </a:extLst>
          </p:cNvPr>
          <p:cNvSpPr/>
          <p:nvPr/>
        </p:nvSpPr>
        <p:spPr>
          <a:xfrm>
            <a:off x="1018095" y="3053328"/>
            <a:ext cx="380996" cy="380996"/>
          </a:xfrm>
          <a:prstGeom prst="ellipse">
            <a:avLst/>
          </a:prstGeom>
          <a:solidFill>
            <a:schemeClr val="bg1"/>
          </a:solidFill>
          <a:ln w="63500">
            <a:solidFill>
              <a:srgbClr val="4AB2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46766F95-44A6-108B-3D6A-950933F6C697}"/>
              </a:ext>
            </a:extLst>
          </p:cNvPr>
          <p:cNvSpPr/>
          <p:nvPr/>
        </p:nvSpPr>
        <p:spPr>
          <a:xfrm>
            <a:off x="10638345" y="3051165"/>
            <a:ext cx="380996" cy="380996"/>
          </a:xfrm>
          <a:prstGeom prst="ellipse">
            <a:avLst/>
          </a:prstGeom>
          <a:solidFill>
            <a:schemeClr val="bg1"/>
          </a:solidFill>
          <a:ln w="63500">
            <a:solidFill>
              <a:srgbClr val="4AB2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673B114A-15EA-A536-2D87-DEB6B202334D}"/>
              </a:ext>
            </a:extLst>
          </p:cNvPr>
          <p:cNvSpPr/>
          <p:nvPr/>
        </p:nvSpPr>
        <p:spPr>
          <a:xfrm>
            <a:off x="4085145" y="3051165"/>
            <a:ext cx="380996" cy="380996"/>
          </a:xfrm>
          <a:prstGeom prst="ellipse">
            <a:avLst/>
          </a:prstGeom>
          <a:solidFill>
            <a:schemeClr val="bg1"/>
          </a:solidFill>
          <a:ln w="63500">
            <a:solidFill>
              <a:srgbClr val="4AB2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Oval 12">
            <a:extLst>
              <a:ext uri="{FF2B5EF4-FFF2-40B4-BE49-F238E27FC236}">
                <a16:creationId xmlns:a16="http://schemas.microsoft.com/office/drawing/2014/main" id="{AA743407-83B5-711B-4DF4-6F7A35A47206}"/>
              </a:ext>
            </a:extLst>
          </p:cNvPr>
          <p:cNvSpPr/>
          <p:nvPr/>
        </p:nvSpPr>
        <p:spPr>
          <a:xfrm>
            <a:off x="7227315" y="3051165"/>
            <a:ext cx="380996" cy="380996"/>
          </a:xfrm>
          <a:prstGeom prst="ellipse">
            <a:avLst/>
          </a:prstGeom>
          <a:solidFill>
            <a:schemeClr val="bg1"/>
          </a:solidFill>
          <a:ln w="63500">
            <a:solidFill>
              <a:srgbClr val="4AB2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TextBox 13">
            <a:extLst>
              <a:ext uri="{FF2B5EF4-FFF2-40B4-BE49-F238E27FC236}">
                <a16:creationId xmlns:a16="http://schemas.microsoft.com/office/drawing/2014/main" id="{9667BBE4-133E-BF03-E003-DF1D5FB3D8BE}"/>
              </a:ext>
            </a:extLst>
          </p:cNvPr>
          <p:cNvSpPr txBox="1"/>
          <p:nvPr/>
        </p:nvSpPr>
        <p:spPr>
          <a:xfrm>
            <a:off x="219073" y="3699051"/>
            <a:ext cx="3551743" cy="646331"/>
          </a:xfrm>
          <a:prstGeom prst="rect">
            <a:avLst/>
          </a:prstGeom>
          <a:noFill/>
        </p:spPr>
        <p:txBody>
          <a:bodyPr wrap="square" rtlCol="0">
            <a:spAutoFit/>
          </a:bodyPr>
          <a:lstStyle/>
          <a:p>
            <a:r>
              <a:rPr lang="en-GB" b="1" dirty="0">
                <a:solidFill>
                  <a:srgbClr val="4AB286"/>
                </a:solidFill>
              </a:rPr>
              <a:t>The Problem</a:t>
            </a:r>
          </a:p>
          <a:p>
            <a:r>
              <a:rPr lang="en-GB" dirty="0"/>
              <a:t>LLMs are fuzzy &amp; forgetful</a:t>
            </a:r>
            <a:endParaRPr lang="en-NL" dirty="0"/>
          </a:p>
        </p:txBody>
      </p:sp>
      <p:sp>
        <p:nvSpPr>
          <p:cNvPr id="15" name="TextBox 14">
            <a:extLst>
              <a:ext uri="{FF2B5EF4-FFF2-40B4-BE49-F238E27FC236}">
                <a16:creationId xmlns:a16="http://schemas.microsoft.com/office/drawing/2014/main" id="{34F05AC0-3B01-F8EA-FA21-3FC6613AF4F2}"/>
              </a:ext>
            </a:extLst>
          </p:cNvPr>
          <p:cNvSpPr txBox="1"/>
          <p:nvPr/>
        </p:nvSpPr>
        <p:spPr>
          <a:xfrm>
            <a:off x="3286123" y="1537501"/>
            <a:ext cx="3551743" cy="1200329"/>
          </a:xfrm>
          <a:prstGeom prst="rect">
            <a:avLst/>
          </a:prstGeom>
          <a:noFill/>
        </p:spPr>
        <p:txBody>
          <a:bodyPr wrap="square" rtlCol="0">
            <a:spAutoFit/>
          </a:bodyPr>
          <a:lstStyle/>
          <a:p>
            <a:r>
              <a:rPr lang="en-GB" b="1" dirty="0">
                <a:solidFill>
                  <a:srgbClr val="4AB286"/>
                </a:solidFill>
              </a:rPr>
              <a:t>The Pattern</a:t>
            </a:r>
          </a:p>
          <a:p>
            <a:r>
              <a:rPr lang="en-GB" dirty="0"/>
              <a:t>MVC provides a classic, robust structure for control</a:t>
            </a:r>
            <a:endParaRPr lang="en-NL" dirty="0"/>
          </a:p>
        </p:txBody>
      </p:sp>
      <p:sp>
        <p:nvSpPr>
          <p:cNvPr id="16" name="TextBox 15">
            <a:extLst>
              <a:ext uri="{FF2B5EF4-FFF2-40B4-BE49-F238E27FC236}">
                <a16:creationId xmlns:a16="http://schemas.microsoft.com/office/drawing/2014/main" id="{04880AD7-3D43-CE3D-2F0A-9E62D5DF3380}"/>
              </a:ext>
            </a:extLst>
          </p:cNvPr>
          <p:cNvSpPr txBox="1"/>
          <p:nvPr/>
        </p:nvSpPr>
        <p:spPr>
          <a:xfrm>
            <a:off x="6645314" y="3694915"/>
            <a:ext cx="3551743" cy="1200329"/>
          </a:xfrm>
          <a:prstGeom prst="rect">
            <a:avLst/>
          </a:prstGeom>
          <a:noFill/>
        </p:spPr>
        <p:txBody>
          <a:bodyPr wrap="square" rtlCol="0">
            <a:spAutoFit/>
          </a:bodyPr>
          <a:lstStyle/>
          <a:p>
            <a:r>
              <a:rPr lang="en-GB" b="1" dirty="0">
                <a:solidFill>
                  <a:srgbClr val="4AB286"/>
                </a:solidFill>
              </a:rPr>
              <a:t>The Method</a:t>
            </a:r>
          </a:p>
          <a:p>
            <a:r>
              <a:rPr lang="en-GB" dirty="0"/>
              <a:t>A &lt;MODEL&gt; (JSON) for state, &lt;CONTROLLER&gt; (Rules) for reasoning</a:t>
            </a:r>
            <a:endParaRPr lang="en-NL" dirty="0"/>
          </a:p>
        </p:txBody>
      </p:sp>
      <p:sp>
        <p:nvSpPr>
          <p:cNvPr id="17" name="TextBox 16">
            <a:extLst>
              <a:ext uri="{FF2B5EF4-FFF2-40B4-BE49-F238E27FC236}">
                <a16:creationId xmlns:a16="http://schemas.microsoft.com/office/drawing/2014/main" id="{D864CD1D-3C56-9E8C-8529-9054B167E94C}"/>
              </a:ext>
            </a:extLst>
          </p:cNvPr>
          <p:cNvSpPr txBox="1"/>
          <p:nvPr/>
        </p:nvSpPr>
        <p:spPr>
          <a:xfrm>
            <a:off x="9373686" y="1339544"/>
            <a:ext cx="3132640" cy="1477328"/>
          </a:xfrm>
          <a:prstGeom prst="rect">
            <a:avLst/>
          </a:prstGeom>
          <a:noFill/>
        </p:spPr>
        <p:txBody>
          <a:bodyPr wrap="square" rtlCol="0">
            <a:spAutoFit/>
          </a:bodyPr>
          <a:lstStyle/>
          <a:p>
            <a:r>
              <a:rPr lang="en-GB" b="1" dirty="0">
                <a:solidFill>
                  <a:srgbClr val="4AB286"/>
                </a:solidFill>
              </a:rPr>
              <a:t>The Result</a:t>
            </a:r>
          </a:p>
          <a:p>
            <a:r>
              <a:rPr lang="en-GB" dirty="0"/>
              <a:t>A deterministic, stateful application from a probabilistic tool</a:t>
            </a:r>
            <a:endParaRPr lang="en-NL" dirty="0"/>
          </a:p>
        </p:txBody>
      </p:sp>
      <p:sp>
        <p:nvSpPr>
          <p:cNvPr id="18" name="TextBox 17">
            <a:extLst>
              <a:ext uri="{FF2B5EF4-FFF2-40B4-BE49-F238E27FC236}">
                <a16:creationId xmlns:a16="http://schemas.microsoft.com/office/drawing/2014/main" id="{1824ED11-CADF-AFA6-835B-E348E85F4EAF}"/>
              </a:ext>
            </a:extLst>
          </p:cNvPr>
          <p:cNvSpPr txBox="1"/>
          <p:nvPr/>
        </p:nvSpPr>
        <p:spPr>
          <a:xfrm>
            <a:off x="1060955" y="3060315"/>
            <a:ext cx="276225" cy="369332"/>
          </a:xfrm>
          <a:prstGeom prst="rect">
            <a:avLst/>
          </a:prstGeom>
          <a:noFill/>
        </p:spPr>
        <p:txBody>
          <a:bodyPr wrap="square" rtlCol="0">
            <a:spAutoFit/>
          </a:bodyPr>
          <a:lstStyle/>
          <a:p>
            <a:r>
              <a:rPr lang="en-GB" dirty="0">
                <a:solidFill>
                  <a:srgbClr val="4AB286"/>
                </a:solidFill>
              </a:rPr>
              <a:t>1</a:t>
            </a:r>
            <a:endParaRPr lang="en-NL" dirty="0">
              <a:solidFill>
                <a:srgbClr val="4AB286"/>
              </a:solidFill>
            </a:endParaRPr>
          </a:p>
        </p:txBody>
      </p:sp>
      <p:sp>
        <p:nvSpPr>
          <p:cNvPr id="19" name="TextBox 18">
            <a:extLst>
              <a:ext uri="{FF2B5EF4-FFF2-40B4-BE49-F238E27FC236}">
                <a16:creationId xmlns:a16="http://schemas.microsoft.com/office/drawing/2014/main" id="{75DA2BA2-A79B-423F-CEDE-F78B237EA630}"/>
              </a:ext>
            </a:extLst>
          </p:cNvPr>
          <p:cNvSpPr txBox="1"/>
          <p:nvPr/>
        </p:nvSpPr>
        <p:spPr>
          <a:xfrm>
            <a:off x="4131096" y="3060315"/>
            <a:ext cx="276225" cy="369332"/>
          </a:xfrm>
          <a:prstGeom prst="rect">
            <a:avLst/>
          </a:prstGeom>
          <a:noFill/>
        </p:spPr>
        <p:txBody>
          <a:bodyPr wrap="square" rtlCol="0">
            <a:spAutoFit/>
          </a:bodyPr>
          <a:lstStyle/>
          <a:p>
            <a:r>
              <a:rPr lang="en-GB" dirty="0">
                <a:solidFill>
                  <a:srgbClr val="4AB286"/>
                </a:solidFill>
              </a:rPr>
              <a:t>2</a:t>
            </a:r>
            <a:endParaRPr lang="en-NL" dirty="0">
              <a:solidFill>
                <a:srgbClr val="4AB286"/>
              </a:solidFill>
            </a:endParaRPr>
          </a:p>
        </p:txBody>
      </p:sp>
      <p:sp>
        <p:nvSpPr>
          <p:cNvPr id="20" name="TextBox 19">
            <a:extLst>
              <a:ext uri="{FF2B5EF4-FFF2-40B4-BE49-F238E27FC236}">
                <a16:creationId xmlns:a16="http://schemas.microsoft.com/office/drawing/2014/main" id="{18615D2A-7C96-83CF-4F20-9A575526666A}"/>
              </a:ext>
            </a:extLst>
          </p:cNvPr>
          <p:cNvSpPr txBox="1"/>
          <p:nvPr/>
        </p:nvSpPr>
        <p:spPr>
          <a:xfrm>
            <a:off x="7279700" y="3060315"/>
            <a:ext cx="276225" cy="369332"/>
          </a:xfrm>
          <a:prstGeom prst="rect">
            <a:avLst/>
          </a:prstGeom>
          <a:noFill/>
        </p:spPr>
        <p:txBody>
          <a:bodyPr wrap="square" rtlCol="0">
            <a:spAutoFit/>
          </a:bodyPr>
          <a:lstStyle/>
          <a:p>
            <a:r>
              <a:rPr lang="en-GB" dirty="0">
                <a:solidFill>
                  <a:srgbClr val="4AB286"/>
                </a:solidFill>
              </a:rPr>
              <a:t>3</a:t>
            </a:r>
            <a:endParaRPr lang="en-NL" dirty="0">
              <a:solidFill>
                <a:srgbClr val="4AB286"/>
              </a:solidFill>
            </a:endParaRPr>
          </a:p>
        </p:txBody>
      </p:sp>
      <p:sp>
        <p:nvSpPr>
          <p:cNvPr id="21" name="TextBox 20">
            <a:extLst>
              <a:ext uri="{FF2B5EF4-FFF2-40B4-BE49-F238E27FC236}">
                <a16:creationId xmlns:a16="http://schemas.microsoft.com/office/drawing/2014/main" id="{51D0B42C-ED87-8D16-CF1B-4AD2D80A7FE3}"/>
              </a:ext>
            </a:extLst>
          </p:cNvPr>
          <p:cNvSpPr txBox="1"/>
          <p:nvPr/>
        </p:nvSpPr>
        <p:spPr>
          <a:xfrm>
            <a:off x="10683758" y="3060690"/>
            <a:ext cx="276225" cy="369332"/>
          </a:xfrm>
          <a:prstGeom prst="rect">
            <a:avLst/>
          </a:prstGeom>
          <a:noFill/>
        </p:spPr>
        <p:txBody>
          <a:bodyPr wrap="square" rtlCol="0">
            <a:spAutoFit/>
          </a:bodyPr>
          <a:lstStyle/>
          <a:p>
            <a:r>
              <a:rPr lang="en-GB" dirty="0">
                <a:solidFill>
                  <a:srgbClr val="4AB286"/>
                </a:solidFill>
              </a:rPr>
              <a:t>4</a:t>
            </a:r>
            <a:endParaRPr lang="en-NL" dirty="0">
              <a:solidFill>
                <a:srgbClr val="4AB286"/>
              </a:solidFill>
            </a:endParaRPr>
          </a:p>
        </p:txBody>
      </p:sp>
    </p:spTree>
    <p:extLst>
      <p:ext uri="{BB962C8B-B14F-4D97-AF65-F5344CB8AC3E}">
        <p14:creationId xmlns:p14="http://schemas.microsoft.com/office/powerpoint/2010/main" val="2492755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914400" y="315533"/>
            <a:ext cx="5181600" cy="1888185"/>
          </a:xfrm>
        </p:spPr>
        <p:txBody>
          <a:bodyPr/>
          <a:lstStyle/>
          <a:p>
            <a:r>
              <a:rPr lang="en-US" dirty="0"/>
              <a:t>Introduction</a:t>
            </a:r>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914399" y="2282086"/>
            <a:ext cx="6127845" cy="3178435"/>
          </a:xfrm>
        </p:spPr>
        <p:txBody>
          <a:bodyPr>
            <a:normAutofit fontScale="92500"/>
          </a:bodyPr>
          <a:lstStyle/>
          <a:p>
            <a:r>
              <a:rPr lang="en-GB" dirty="0"/>
              <a:t>For decades, software engineering has been an art of building deterministic output out of components with the same nature.</a:t>
            </a:r>
          </a:p>
          <a:p>
            <a:br>
              <a:rPr lang="en-GB" dirty="0"/>
            </a:br>
            <a:r>
              <a:rPr lang="en-GB" dirty="0"/>
              <a:t>We are now facing a paradigm shift:</a:t>
            </a:r>
          </a:p>
          <a:p>
            <a:r>
              <a:rPr lang="en-GB" sz="2800" b="1" dirty="0"/>
              <a:t>“Building deterministic outputs using probabilistic tools”</a:t>
            </a:r>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30</a:t>
            </a:fld>
            <a:endParaRPr lang="en-US" dirty="0"/>
          </a:p>
        </p:txBody>
      </p:sp>
    </p:spTree>
    <p:extLst>
      <p:ext uri="{BB962C8B-B14F-4D97-AF65-F5344CB8AC3E}">
        <p14:creationId xmlns:p14="http://schemas.microsoft.com/office/powerpoint/2010/main" val="542059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914399" y="315533"/>
            <a:ext cx="9739223" cy="1888185"/>
          </a:xfrm>
        </p:spPr>
        <p:txBody>
          <a:bodyPr/>
          <a:lstStyle/>
          <a:p>
            <a:r>
              <a:rPr lang="en-US" dirty="0"/>
              <a:t>CURRENT STATE: REAL-LIFE </a:t>
            </a:r>
            <a:r>
              <a:rPr lang="en-US" b="1" dirty="0"/>
              <a:t>DETERMINISTIC</a:t>
            </a:r>
            <a:r>
              <a:rPr lang="en-US" dirty="0"/>
              <a:t> EXAMPLE</a:t>
            </a:r>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31</a:t>
            </a:fld>
            <a:endParaRPr lang="en-US" dirty="0"/>
          </a:p>
        </p:txBody>
      </p:sp>
      <p:sp>
        <p:nvSpPr>
          <p:cNvPr id="7" name="Rectangle 6">
            <a:extLst>
              <a:ext uri="{FF2B5EF4-FFF2-40B4-BE49-F238E27FC236}">
                <a16:creationId xmlns:a16="http://schemas.microsoft.com/office/drawing/2014/main" id="{5FF4EDD4-78F0-24A4-9A0A-6AD59520824F}"/>
              </a:ext>
            </a:extLst>
          </p:cNvPr>
          <p:cNvSpPr/>
          <p:nvPr/>
        </p:nvSpPr>
        <p:spPr>
          <a:xfrm>
            <a:off x="2526102" y="3046952"/>
            <a:ext cx="1958196" cy="987696"/>
          </a:xfrm>
          <a:prstGeom prst="rect">
            <a:avLst/>
          </a:prstGeom>
          <a:solidFill>
            <a:schemeClr val="bg1"/>
          </a:solidFill>
          <a:ln w="25400">
            <a:solidFill>
              <a:srgbClr val="4AB286"/>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solidFill>
                  <a:schemeClr val="tx1"/>
                </a:solidFill>
              </a:rPr>
              <a:t>Building block X</a:t>
            </a:r>
            <a:endParaRPr lang="en-NL" dirty="0">
              <a:solidFill>
                <a:schemeClr val="tx1"/>
              </a:solidFill>
            </a:endParaRPr>
          </a:p>
        </p:txBody>
      </p:sp>
      <p:sp>
        <p:nvSpPr>
          <p:cNvPr id="8" name="Rectangle 7">
            <a:extLst>
              <a:ext uri="{FF2B5EF4-FFF2-40B4-BE49-F238E27FC236}">
                <a16:creationId xmlns:a16="http://schemas.microsoft.com/office/drawing/2014/main" id="{46926A0E-4285-A8E5-00F4-E545B4E85BDE}"/>
              </a:ext>
            </a:extLst>
          </p:cNvPr>
          <p:cNvSpPr/>
          <p:nvPr/>
        </p:nvSpPr>
        <p:spPr>
          <a:xfrm>
            <a:off x="2526102" y="4265976"/>
            <a:ext cx="1958196" cy="987696"/>
          </a:xfrm>
          <a:prstGeom prst="rect">
            <a:avLst/>
          </a:prstGeom>
          <a:solidFill>
            <a:schemeClr val="bg1"/>
          </a:solidFill>
          <a:ln w="25400">
            <a:solidFill>
              <a:srgbClr val="4AB286"/>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solidFill>
                  <a:schemeClr val="tx1"/>
                </a:solidFill>
              </a:rPr>
              <a:t>Building block Y</a:t>
            </a:r>
            <a:endParaRPr lang="en-NL" dirty="0">
              <a:solidFill>
                <a:schemeClr val="tx1"/>
              </a:solidFill>
            </a:endParaRPr>
          </a:p>
        </p:txBody>
      </p:sp>
      <p:sp>
        <p:nvSpPr>
          <p:cNvPr id="11" name="Rectangle 10">
            <a:extLst>
              <a:ext uri="{FF2B5EF4-FFF2-40B4-BE49-F238E27FC236}">
                <a16:creationId xmlns:a16="http://schemas.microsoft.com/office/drawing/2014/main" id="{D55F0BCD-407D-926B-55B8-5AFB084AC5DF}"/>
              </a:ext>
            </a:extLst>
          </p:cNvPr>
          <p:cNvSpPr/>
          <p:nvPr/>
        </p:nvSpPr>
        <p:spPr>
          <a:xfrm>
            <a:off x="5206811" y="3666587"/>
            <a:ext cx="2134267" cy="987696"/>
          </a:xfrm>
          <a:prstGeom prst="rect">
            <a:avLst/>
          </a:prstGeom>
          <a:solidFill>
            <a:schemeClr val="bg1"/>
          </a:solidFill>
          <a:ln w="25400">
            <a:solidFill>
              <a:srgbClr val="4AB286"/>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solidFill>
                  <a:schemeClr val="tx1"/>
                </a:solidFill>
              </a:rPr>
              <a:t>System Z</a:t>
            </a:r>
          </a:p>
          <a:p>
            <a:pPr algn="ctr"/>
            <a:r>
              <a:rPr lang="en-GB" b="1" dirty="0">
                <a:solidFill>
                  <a:schemeClr val="tx1"/>
                </a:solidFill>
              </a:rPr>
              <a:t>(draw a system of coordinates)</a:t>
            </a:r>
            <a:endParaRPr lang="en-NL" dirty="0">
              <a:solidFill>
                <a:schemeClr val="tx1"/>
              </a:solidFill>
            </a:endParaRPr>
          </a:p>
        </p:txBody>
      </p:sp>
      <p:sp>
        <p:nvSpPr>
          <p:cNvPr id="13" name="TextBox 12">
            <a:extLst>
              <a:ext uri="{FF2B5EF4-FFF2-40B4-BE49-F238E27FC236}">
                <a16:creationId xmlns:a16="http://schemas.microsoft.com/office/drawing/2014/main" id="{45A53A9D-6BD8-6A7D-F9D7-B931B3C1E99F}"/>
              </a:ext>
            </a:extLst>
          </p:cNvPr>
          <p:cNvSpPr txBox="1"/>
          <p:nvPr/>
        </p:nvSpPr>
        <p:spPr>
          <a:xfrm>
            <a:off x="664234" y="3200400"/>
            <a:ext cx="1147313" cy="646331"/>
          </a:xfrm>
          <a:prstGeom prst="rect">
            <a:avLst/>
          </a:prstGeom>
          <a:noFill/>
        </p:spPr>
        <p:txBody>
          <a:bodyPr wrap="square" rtlCol="0">
            <a:spAutoFit/>
          </a:bodyPr>
          <a:lstStyle/>
          <a:p>
            <a:r>
              <a:rPr lang="en-GB" dirty="0"/>
              <a:t>Input: x = 2</a:t>
            </a:r>
            <a:endParaRPr lang="en-NL" dirty="0"/>
          </a:p>
        </p:txBody>
      </p:sp>
      <p:sp>
        <p:nvSpPr>
          <p:cNvPr id="14" name="TextBox 13">
            <a:extLst>
              <a:ext uri="{FF2B5EF4-FFF2-40B4-BE49-F238E27FC236}">
                <a16:creationId xmlns:a16="http://schemas.microsoft.com/office/drawing/2014/main" id="{2275BD64-7D57-1C75-BFA7-5994312B8C5F}"/>
              </a:ext>
            </a:extLst>
          </p:cNvPr>
          <p:cNvSpPr txBox="1"/>
          <p:nvPr/>
        </p:nvSpPr>
        <p:spPr>
          <a:xfrm>
            <a:off x="656275" y="4436658"/>
            <a:ext cx="1147313" cy="646331"/>
          </a:xfrm>
          <a:prstGeom prst="rect">
            <a:avLst/>
          </a:prstGeom>
          <a:noFill/>
        </p:spPr>
        <p:txBody>
          <a:bodyPr wrap="square" rtlCol="0">
            <a:spAutoFit/>
          </a:bodyPr>
          <a:lstStyle/>
          <a:p>
            <a:r>
              <a:rPr lang="en-GB" dirty="0"/>
              <a:t>Input: y = -5</a:t>
            </a:r>
            <a:endParaRPr lang="en-NL" dirty="0"/>
          </a:p>
        </p:txBody>
      </p:sp>
      <p:sp>
        <p:nvSpPr>
          <p:cNvPr id="16" name="Arrow: Right 15">
            <a:extLst>
              <a:ext uri="{FF2B5EF4-FFF2-40B4-BE49-F238E27FC236}">
                <a16:creationId xmlns:a16="http://schemas.microsoft.com/office/drawing/2014/main" id="{6F3094AD-AA0D-9403-99CF-B45496C2594E}"/>
              </a:ext>
            </a:extLst>
          </p:cNvPr>
          <p:cNvSpPr/>
          <p:nvPr/>
        </p:nvSpPr>
        <p:spPr>
          <a:xfrm>
            <a:off x="1654935" y="3259921"/>
            <a:ext cx="871167" cy="527288"/>
          </a:xfrm>
          <a:prstGeom prst="rightArrow">
            <a:avLst/>
          </a:prstGeom>
          <a:solidFill>
            <a:srgbClr val="4AB286"/>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NL" dirty="0"/>
          </a:p>
        </p:txBody>
      </p:sp>
      <p:sp>
        <p:nvSpPr>
          <p:cNvPr id="17" name="Arrow: Right 16">
            <a:extLst>
              <a:ext uri="{FF2B5EF4-FFF2-40B4-BE49-F238E27FC236}">
                <a16:creationId xmlns:a16="http://schemas.microsoft.com/office/drawing/2014/main" id="{E007660F-D8F1-023A-71EC-6366E5BB4E02}"/>
              </a:ext>
            </a:extLst>
          </p:cNvPr>
          <p:cNvSpPr/>
          <p:nvPr/>
        </p:nvSpPr>
        <p:spPr>
          <a:xfrm>
            <a:off x="1654935" y="4496179"/>
            <a:ext cx="871167" cy="527288"/>
          </a:xfrm>
          <a:prstGeom prst="rightArrow">
            <a:avLst/>
          </a:prstGeom>
          <a:solidFill>
            <a:srgbClr val="4AB286"/>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NL" dirty="0"/>
          </a:p>
        </p:txBody>
      </p:sp>
      <p:sp>
        <p:nvSpPr>
          <p:cNvPr id="20" name="TextBox 19">
            <a:extLst>
              <a:ext uri="{FF2B5EF4-FFF2-40B4-BE49-F238E27FC236}">
                <a16:creationId xmlns:a16="http://schemas.microsoft.com/office/drawing/2014/main" id="{E7668BFD-7CE9-E9D8-D981-E890C8AD82DA}"/>
              </a:ext>
            </a:extLst>
          </p:cNvPr>
          <p:cNvSpPr txBox="1"/>
          <p:nvPr/>
        </p:nvSpPr>
        <p:spPr>
          <a:xfrm>
            <a:off x="4492924" y="3523565"/>
            <a:ext cx="1802921" cy="1200329"/>
          </a:xfrm>
          <a:prstGeom prst="rect">
            <a:avLst/>
          </a:prstGeom>
          <a:noFill/>
        </p:spPr>
        <p:txBody>
          <a:bodyPr wrap="square" rtlCol="0">
            <a:spAutoFit/>
          </a:bodyPr>
          <a:lstStyle/>
          <a:p>
            <a:r>
              <a:rPr lang="en-GB" sz="7200" dirty="0">
                <a:solidFill>
                  <a:srgbClr val="4AB286"/>
                </a:solidFill>
              </a:rPr>
              <a:t>}</a:t>
            </a:r>
            <a:endParaRPr lang="en-NL" sz="7200" dirty="0">
              <a:solidFill>
                <a:srgbClr val="4AB286"/>
              </a:solidFill>
            </a:endParaRPr>
          </a:p>
        </p:txBody>
      </p:sp>
      <p:sp>
        <p:nvSpPr>
          <p:cNvPr id="21" name="Arrow: Right 20">
            <a:extLst>
              <a:ext uri="{FF2B5EF4-FFF2-40B4-BE49-F238E27FC236}">
                <a16:creationId xmlns:a16="http://schemas.microsoft.com/office/drawing/2014/main" id="{13D7E69D-BC1A-B033-EE3D-38A4A10102FD}"/>
              </a:ext>
            </a:extLst>
          </p:cNvPr>
          <p:cNvSpPr/>
          <p:nvPr/>
        </p:nvSpPr>
        <p:spPr>
          <a:xfrm>
            <a:off x="7341078" y="3896791"/>
            <a:ext cx="871167" cy="527288"/>
          </a:xfrm>
          <a:prstGeom prst="rightArrow">
            <a:avLst/>
          </a:prstGeom>
          <a:solidFill>
            <a:srgbClr val="4AB286"/>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NL" dirty="0"/>
          </a:p>
        </p:txBody>
      </p:sp>
      <p:pic>
        <p:nvPicPr>
          <p:cNvPr id="23" name="Picture 22" descr="A graph of a function&#10;&#10;AI-generated content may be incorrect.">
            <a:extLst>
              <a:ext uri="{FF2B5EF4-FFF2-40B4-BE49-F238E27FC236}">
                <a16:creationId xmlns:a16="http://schemas.microsoft.com/office/drawing/2014/main" id="{996A1A4D-5B71-FDBC-0B93-9B76B8FC4D48}"/>
              </a:ext>
            </a:extLst>
          </p:cNvPr>
          <p:cNvPicPr>
            <a:picLocks noChangeAspect="1"/>
          </p:cNvPicPr>
          <p:nvPr/>
        </p:nvPicPr>
        <p:blipFill>
          <a:blip r:embed="rId3"/>
          <a:stretch>
            <a:fillRect/>
          </a:stretch>
        </p:blipFill>
        <p:spPr>
          <a:xfrm>
            <a:off x="8423440" y="2974826"/>
            <a:ext cx="3112285" cy="2297805"/>
          </a:xfrm>
          <a:prstGeom prst="rect">
            <a:avLst/>
          </a:prstGeom>
        </p:spPr>
      </p:pic>
      <p:sp>
        <p:nvSpPr>
          <p:cNvPr id="24" name="Oval 23">
            <a:extLst>
              <a:ext uri="{FF2B5EF4-FFF2-40B4-BE49-F238E27FC236}">
                <a16:creationId xmlns:a16="http://schemas.microsoft.com/office/drawing/2014/main" id="{F569AA1F-4143-B623-6017-B14B006803D7}"/>
              </a:ext>
            </a:extLst>
          </p:cNvPr>
          <p:cNvSpPr/>
          <p:nvPr/>
        </p:nvSpPr>
        <p:spPr>
          <a:xfrm>
            <a:off x="10161660" y="4572330"/>
            <a:ext cx="232913" cy="232913"/>
          </a:xfrm>
          <a:prstGeom prst="ellipse">
            <a:avLst/>
          </a:prstGeom>
          <a:noFill/>
          <a:ln w="38100">
            <a:solidFill>
              <a:srgbClr val="4AB2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462254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914399" y="315533"/>
            <a:ext cx="9739223" cy="1888185"/>
          </a:xfrm>
        </p:spPr>
        <p:txBody>
          <a:bodyPr/>
          <a:lstStyle/>
          <a:p>
            <a:r>
              <a:rPr lang="en-US" dirty="0"/>
              <a:t>CURRENT STATE: AI AUGMENTED </a:t>
            </a:r>
            <a:r>
              <a:rPr lang="en-US" b="1" dirty="0"/>
              <a:t>DETERMINISTIC</a:t>
            </a:r>
            <a:r>
              <a:rPr lang="en-US" dirty="0"/>
              <a:t> EXAMPLE ???????</a:t>
            </a:r>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32</a:t>
            </a:fld>
            <a:endParaRPr lang="en-US" dirty="0"/>
          </a:p>
        </p:txBody>
      </p:sp>
      <p:sp>
        <p:nvSpPr>
          <p:cNvPr id="11" name="Rectangle 10">
            <a:extLst>
              <a:ext uri="{FF2B5EF4-FFF2-40B4-BE49-F238E27FC236}">
                <a16:creationId xmlns:a16="http://schemas.microsoft.com/office/drawing/2014/main" id="{D55F0BCD-407D-926B-55B8-5AFB084AC5DF}"/>
              </a:ext>
            </a:extLst>
          </p:cNvPr>
          <p:cNvSpPr/>
          <p:nvPr/>
        </p:nvSpPr>
        <p:spPr>
          <a:xfrm>
            <a:off x="2259352" y="3666587"/>
            <a:ext cx="2134267" cy="987696"/>
          </a:xfrm>
          <a:prstGeom prst="rect">
            <a:avLst/>
          </a:prstGeom>
          <a:solidFill>
            <a:schemeClr val="bg1"/>
          </a:solidFill>
          <a:ln w="25400">
            <a:solidFill>
              <a:srgbClr val="4AB286"/>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solidFill>
                  <a:schemeClr val="tx1"/>
                </a:solidFill>
              </a:rPr>
              <a:t>System Z</a:t>
            </a:r>
          </a:p>
          <a:p>
            <a:pPr algn="ctr"/>
            <a:r>
              <a:rPr lang="en-GB" b="1" dirty="0">
                <a:solidFill>
                  <a:schemeClr val="tx1"/>
                </a:solidFill>
              </a:rPr>
              <a:t>(draw a system of coordinates)</a:t>
            </a:r>
            <a:endParaRPr lang="en-NL" dirty="0">
              <a:solidFill>
                <a:schemeClr val="tx1"/>
              </a:solidFill>
            </a:endParaRPr>
          </a:p>
        </p:txBody>
      </p:sp>
      <p:sp>
        <p:nvSpPr>
          <p:cNvPr id="13" name="TextBox 12">
            <a:extLst>
              <a:ext uri="{FF2B5EF4-FFF2-40B4-BE49-F238E27FC236}">
                <a16:creationId xmlns:a16="http://schemas.microsoft.com/office/drawing/2014/main" id="{45A53A9D-6BD8-6A7D-F9D7-B931B3C1E99F}"/>
              </a:ext>
            </a:extLst>
          </p:cNvPr>
          <p:cNvSpPr txBox="1"/>
          <p:nvPr/>
        </p:nvSpPr>
        <p:spPr>
          <a:xfrm>
            <a:off x="664234" y="3200400"/>
            <a:ext cx="1147313" cy="646331"/>
          </a:xfrm>
          <a:prstGeom prst="rect">
            <a:avLst/>
          </a:prstGeom>
          <a:noFill/>
        </p:spPr>
        <p:txBody>
          <a:bodyPr wrap="square" rtlCol="0">
            <a:spAutoFit/>
          </a:bodyPr>
          <a:lstStyle/>
          <a:p>
            <a:r>
              <a:rPr lang="en-GB" dirty="0"/>
              <a:t>Input: x = 2</a:t>
            </a:r>
            <a:endParaRPr lang="en-NL" dirty="0"/>
          </a:p>
        </p:txBody>
      </p:sp>
      <p:sp>
        <p:nvSpPr>
          <p:cNvPr id="14" name="TextBox 13">
            <a:extLst>
              <a:ext uri="{FF2B5EF4-FFF2-40B4-BE49-F238E27FC236}">
                <a16:creationId xmlns:a16="http://schemas.microsoft.com/office/drawing/2014/main" id="{2275BD64-7D57-1C75-BFA7-5994312B8C5F}"/>
              </a:ext>
            </a:extLst>
          </p:cNvPr>
          <p:cNvSpPr txBox="1"/>
          <p:nvPr/>
        </p:nvSpPr>
        <p:spPr>
          <a:xfrm>
            <a:off x="656275" y="4436658"/>
            <a:ext cx="1147313" cy="646331"/>
          </a:xfrm>
          <a:prstGeom prst="rect">
            <a:avLst/>
          </a:prstGeom>
          <a:noFill/>
        </p:spPr>
        <p:txBody>
          <a:bodyPr wrap="square" rtlCol="0">
            <a:spAutoFit/>
          </a:bodyPr>
          <a:lstStyle/>
          <a:p>
            <a:r>
              <a:rPr lang="en-GB" dirty="0"/>
              <a:t>Input: y = -5</a:t>
            </a:r>
            <a:endParaRPr lang="en-NL" dirty="0"/>
          </a:p>
        </p:txBody>
      </p:sp>
      <p:sp>
        <p:nvSpPr>
          <p:cNvPr id="20" name="TextBox 19">
            <a:extLst>
              <a:ext uri="{FF2B5EF4-FFF2-40B4-BE49-F238E27FC236}">
                <a16:creationId xmlns:a16="http://schemas.microsoft.com/office/drawing/2014/main" id="{E7668BFD-7CE9-E9D8-D981-E890C8AD82DA}"/>
              </a:ext>
            </a:extLst>
          </p:cNvPr>
          <p:cNvSpPr txBox="1"/>
          <p:nvPr/>
        </p:nvSpPr>
        <p:spPr>
          <a:xfrm>
            <a:off x="1441126" y="3310132"/>
            <a:ext cx="1147314" cy="1569660"/>
          </a:xfrm>
          <a:prstGeom prst="rect">
            <a:avLst/>
          </a:prstGeom>
          <a:noFill/>
        </p:spPr>
        <p:txBody>
          <a:bodyPr wrap="square" rtlCol="0">
            <a:spAutoFit/>
          </a:bodyPr>
          <a:lstStyle/>
          <a:p>
            <a:r>
              <a:rPr lang="en-GB" sz="9600" dirty="0">
                <a:solidFill>
                  <a:srgbClr val="4AB286"/>
                </a:solidFill>
              </a:rPr>
              <a:t>}</a:t>
            </a:r>
            <a:endParaRPr lang="en-NL" sz="9600" dirty="0">
              <a:solidFill>
                <a:srgbClr val="4AB286"/>
              </a:solidFill>
            </a:endParaRPr>
          </a:p>
        </p:txBody>
      </p:sp>
      <p:sp>
        <p:nvSpPr>
          <p:cNvPr id="21" name="Arrow: Right 20">
            <a:extLst>
              <a:ext uri="{FF2B5EF4-FFF2-40B4-BE49-F238E27FC236}">
                <a16:creationId xmlns:a16="http://schemas.microsoft.com/office/drawing/2014/main" id="{13D7E69D-BC1A-B033-EE3D-38A4A10102FD}"/>
              </a:ext>
            </a:extLst>
          </p:cNvPr>
          <p:cNvSpPr/>
          <p:nvPr/>
        </p:nvSpPr>
        <p:spPr>
          <a:xfrm>
            <a:off x="4634772" y="3896791"/>
            <a:ext cx="871167" cy="527288"/>
          </a:xfrm>
          <a:prstGeom prst="rightArrow">
            <a:avLst/>
          </a:prstGeom>
          <a:solidFill>
            <a:srgbClr val="4AB286"/>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NL" dirty="0"/>
          </a:p>
        </p:txBody>
      </p:sp>
      <p:sp>
        <p:nvSpPr>
          <p:cNvPr id="24" name="Oval 23">
            <a:extLst>
              <a:ext uri="{FF2B5EF4-FFF2-40B4-BE49-F238E27FC236}">
                <a16:creationId xmlns:a16="http://schemas.microsoft.com/office/drawing/2014/main" id="{F569AA1F-4143-B623-6017-B14B006803D7}"/>
              </a:ext>
            </a:extLst>
          </p:cNvPr>
          <p:cNvSpPr/>
          <p:nvPr/>
        </p:nvSpPr>
        <p:spPr>
          <a:xfrm>
            <a:off x="10161660" y="4572330"/>
            <a:ext cx="232913" cy="232913"/>
          </a:xfrm>
          <a:prstGeom prst="ellipse">
            <a:avLst/>
          </a:prstGeom>
          <a:noFill/>
          <a:ln w="38100">
            <a:solidFill>
              <a:srgbClr val="4AB2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graph of x and y axis&#10;&#10;AI-generated content may be incorrect.">
            <a:extLst>
              <a:ext uri="{FF2B5EF4-FFF2-40B4-BE49-F238E27FC236}">
                <a16:creationId xmlns:a16="http://schemas.microsoft.com/office/drawing/2014/main" id="{87D17806-77E5-010B-354A-2084964A8323}"/>
              </a:ext>
            </a:extLst>
          </p:cNvPr>
          <p:cNvPicPr>
            <a:picLocks noChangeAspect="1"/>
          </p:cNvPicPr>
          <p:nvPr/>
        </p:nvPicPr>
        <p:blipFill>
          <a:blip r:embed="rId3"/>
          <a:stretch>
            <a:fillRect/>
          </a:stretch>
        </p:blipFill>
        <p:spPr>
          <a:xfrm>
            <a:off x="6096000" y="2051033"/>
            <a:ext cx="2154072" cy="3231108"/>
          </a:xfrm>
          <a:prstGeom prst="rect">
            <a:avLst/>
          </a:prstGeom>
        </p:spPr>
      </p:pic>
      <p:pic>
        <p:nvPicPr>
          <p:cNvPr id="9" name="Picture 8" descr="A graphing of a function&#10;&#10;AI-generated content may be incorrect.">
            <a:extLst>
              <a:ext uri="{FF2B5EF4-FFF2-40B4-BE49-F238E27FC236}">
                <a16:creationId xmlns:a16="http://schemas.microsoft.com/office/drawing/2014/main" id="{5AAD7206-F8E0-8B0C-9041-11B6588C3E5F}"/>
              </a:ext>
            </a:extLst>
          </p:cNvPr>
          <p:cNvPicPr>
            <a:picLocks noChangeAspect="1"/>
          </p:cNvPicPr>
          <p:nvPr/>
        </p:nvPicPr>
        <p:blipFill>
          <a:blip r:embed="rId4"/>
          <a:stretch>
            <a:fillRect/>
          </a:stretch>
        </p:blipFill>
        <p:spPr>
          <a:xfrm>
            <a:off x="9434866" y="1903231"/>
            <a:ext cx="2287936" cy="2287936"/>
          </a:xfrm>
          <a:prstGeom prst="rect">
            <a:avLst/>
          </a:prstGeom>
        </p:spPr>
      </p:pic>
      <p:pic>
        <p:nvPicPr>
          <p:cNvPr id="12" name="Picture 11" descr="A graph of a function&#10;&#10;AI-generated content may be incorrect.">
            <a:extLst>
              <a:ext uri="{FF2B5EF4-FFF2-40B4-BE49-F238E27FC236}">
                <a16:creationId xmlns:a16="http://schemas.microsoft.com/office/drawing/2014/main" id="{C2A2F1E8-6963-C06D-4A6A-46E0431E4E5E}"/>
              </a:ext>
            </a:extLst>
          </p:cNvPr>
          <p:cNvPicPr>
            <a:picLocks noChangeAspect="1"/>
          </p:cNvPicPr>
          <p:nvPr/>
        </p:nvPicPr>
        <p:blipFill>
          <a:blip r:embed="rId5"/>
          <a:stretch>
            <a:fillRect/>
          </a:stretch>
        </p:blipFill>
        <p:spPr>
          <a:xfrm>
            <a:off x="8988555" y="4639336"/>
            <a:ext cx="1888186" cy="1888186"/>
          </a:xfrm>
          <a:prstGeom prst="rect">
            <a:avLst/>
          </a:prstGeom>
        </p:spPr>
      </p:pic>
    </p:spTree>
    <p:extLst>
      <p:ext uri="{BB962C8B-B14F-4D97-AF65-F5344CB8AC3E}">
        <p14:creationId xmlns:p14="http://schemas.microsoft.com/office/powerpoint/2010/main" val="3588810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914399" y="315533"/>
            <a:ext cx="9739223" cy="1888185"/>
          </a:xfrm>
        </p:spPr>
        <p:txBody>
          <a:bodyPr/>
          <a:lstStyle/>
          <a:p>
            <a:r>
              <a:rPr lang="en-US" dirty="0"/>
              <a:t>DESIRED STATE: </a:t>
            </a:r>
            <a:r>
              <a:rPr lang="en-US" b="1" dirty="0"/>
              <a:t>PROBABILISTIC</a:t>
            </a:r>
            <a:r>
              <a:rPr lang="en-US" dirty="0"/>
              <a:t> EXAMPLE AI AUGMENTED</a:t>
            </a:r>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33</a:t>
            </a:fld>
            <a:endParaRPr lang="en-US" dirty="0"/>
          </a:p>
        </p:txBody>
      </p:sp>
      <p:sp>
        <p:nvSpPr>
          <p:cNvPr id="11" name="Rectangle 10">
            <a:extLst>
              <a:ext uri="{FF2B5EF4-FFF2-40B4-BE49-F238E27FC236}">
                <a16:creationId xmlns:a16="http://schemas.microsoft.com/office/drawing/2014/main" id="{D55F0BCD-407D-926B-55B8-5AFB084AC5DF}"/>
              </a:ext>
            </a:extLst>
          </p:cNvPr>
          <p:cNvSpPr/>
          <p:nvPr/>
        </p:nvSpPr>
        <p:spPr>
          <a:xfrm>
            <a:off x="2259352" y="3666587"/>
            <a:ext cx="2134267" cy="987696"/>
          </a:xfrm>
          <a:prstGeom prst="rect">
            <a:avLst/>
          </a:prstGeom>
          <a:solidFill>
            <a:schemeClr val="bg1"/>
          </a:solidFill>
          <a:ln w="25400">
            <a:solidFill>
              <a:srgbClr val="4AB286"/>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solidFill>
                  <a:schemeClr val="tx1"/>
                </a:solidFill>
              </a:rPr>
              <a:t>System Z</a:t>
            </a:r>
          </a:p>
          <a:p>
            <a:pPr algn="ctr"/>
            <a:r>
              <a:rPr lang="en-GB" b="1" dirty="0">
                <a:solidFill>
                  <a:schemeClr val="tx1"/>
                </a:solidFill>
              </a:rPr>
              <a:t>(draw a system of coordinates)</a:t>
            </a:r>
            <a:endParaRPr lang="en-NL" dirty="0">
              <a:solidFill>
                <a:schemeClr val="tx1"/>
              </a:solidFill>
            </a:endParaRPr>
          </a:p>
        </p:txBody>
      </p:sp>
      <p:sp>
        <p:nvSpPr>
          <p:cNvPr id="13" name="TextBox 12">
            <a:extLst>
              <a:ext uri="{FF2B5EF4-FFF2-40B4-BE49-F238E27FC236}">
                <a16:creationId xmlns:a16="http://schemas.microsoft.com/office/drawing/2014/main" id="{45A53A9D-6BD8-6A7D-F9D7-B931B3C1E99F}"/>
              </a:ext>
            </a:extLst>
          </p:cNvPr>
          <p:cNvSpPr txBox="1"/>
          <p:nvPr/>
        </p:nvSpPr>
        <p:spPr>
          <a:xfrm>
            <a:off x="664234" y="3200400"/>
            <a:ext cx="1147313" cy="646331"/>
          </a:xfrm>
          <a:prstGeom prst="rect">
            <a:avLst/>
          </a:prstGeom>
          <a:noFill/>
        </p:spPr>
        <p:txBody>
          <a:bodyPr wrap="square" rtlCol="0">
            <a:spAutoFit/>
          </a:bodyPr>
          <a:lstStyle/>
          <a:p>
            <a:r>
              <a:rPr lang="en-GB" dirty="0"/>
              <a:t>Input: x = 2</a:t>
            </a:r>
            <a:endParaRPr lang="en-NL" dirty="0"/>
          </a:p>
        </p:txBody>
      </p:sp>
      <p:sp>
        <p:nvSpPr>
          <p:cNvPr id="14" name="TextBox 13">
            <a:extLst>
              <a:ext uri="{FF2B5EF4-FFF2-40B4-BE49-F238E27FC236}">
                <a16:creationId xmlns:a16="http://schemas.microsoft.com/office/drawing/2014/main" id="{2275BD64-7D57-1C75-BFA7-5994312B8C5F}"/>
              </a:ext>
            </a:extLst>
          </p:cNvPr>
          <p:cNvSpPr txBox="1"/>
          <p:nvPr/>
        </p:nvSpPr>
        <p:spPr>
          <a:xfrm>
            <a:off x="656275" y="4436658"/>
            <a:ext cx="1147313" cy="646331"/>
          </a:xfrm>
          <a:prstGeom prst="rect">
            <a:avLst/>
          </a:prstGeom>
          <a:noFill/>
        </p:spPr>
        <p:txBody>
          <a:bodyPr wrap="square" rtlCol="0">
            <a:spAutoFit/>
          </a:bodyPr>
          <a:lstStyle/>
          <a:p>
            <a:r>
              <a:rPr lang="en-GB" dirty="0"/>
              <a:t>Input: y = -5</a:t>
            </a:r>
            <a:endParaRPr lang="en-NL" dirty="0"/>
          </a:p>
        </p:txBody>
      </p:sp>
      <p:sp>
        <p:nvSpPr>
          <p:cNvPr id="20" name="TextBox 19">
            <a:extLst>
              <a:ext uri="{FF2B5EF4-FFF2-40B4-BE49-F238E27FC236}">
                <a16:creationId xmlns:a16="http://schemas.microsoft.com/office/drawing/2014/main" id="{E7668BFD-7CE9-E9D8-D981-E890C8AD82DA}"/>
              </a:ext>
            </a:extLst>
          </p:cNvPr>
          <p:cNvSpPr txBox="1"/>
          <p:nvPr/>
        </p:nvSpPr>
        <p:spPr>
          <a:xfrm>
            <a:off x="1441126" y="3310132"/>
            <a:ext cx="1147314" cy="1569660"/>
          </a:xfrm>
          <a:prstGeom prst="rect">
            <a:avLst/>
          </a:prstGeom>
          <a:noFill/>
        </p:spPr>
        <p:txBody>
          <a:bodyPr wrap="square" rtlCol="0">
            <a:spAutoFit/>
          </a:bodyPr>
          <a:lstStyle/>
          <a:p>
            <a:r>
              <a:rPr lang="en-GB" sz="9600" dirty="0">
                <a:solidFill>
                  <a:srgbClr val="4AB286"/>
                </a:solidFill>
              </a:rPr>
              <a:t>}</a:t>
            </a:r>
            <a:endParaRPr lang="en-NL" sz="9600" dirty="0">
              <a:solidFill>
                <a:srgbClr val="4AB286"/>
              </a:solidFill>
            </a:endParaRPr>
          </a:p>
        </p:txBody>
      </p:sp>
      <p:sp>
        <p:nvSpPr>
          <p:cNvPr id="21" name="Arrow: Right 20">
            <a:extLst>
              <a:ext uri="{FF2B5EF4-FFF2-40B4-BE49-F238E27FC236}">
                <a16:creationId xmlns:a16="http://schemas.microsoft.com/office/drawing/2014/main" id="{13D7E69D-BC1A-B033-EE3D-38A4A10102FD}"/>
              </a:ext>
            </a:extLst>
          </p:cNvPr>
          <p:cNvSpPr/>
          <p:nvPr/>
        </p:nvSpPr>
        <p:spPr>
          <a:xfrm>
            <a:off x="4634772" y="3896791"/>
            <a:ext cx="871167" cy="527288"/>
          </a:xfrm>
          <a:prstGeom prst="rightArrow">
            <a:avLst/>
          </a:prstGeom>
          <a:solidFill>
            <a:srgbClr val="4AB286"/>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NL" dirty="0"/>
          </a:p>
        </p:txBody>
      </p:sp>
      <p:pic>
        <p:nvPicPr>
          <p:cNvPr id="4" name="Picture 3" descr="A graph of a function&#10;&#10;AI-generated content may be incorrect.">
            <a:extLst>
              <a:ext uri="{FF2B5EF4-FFF2-40B4-BE49-F238E27FC236}">
                <a16:creationId xmlns:a16="http://schemas.microsoft.com/office/drawing/2014/main" id="{75D82AAA-3E7F-B54D-FC5E-4A51FD1B87D8}"/>
              </a:ext>
            </a:extLst>
          </p:cNvPr>
          <p:cNvPicPr>
            <a:picLocks noChangeAspect="1"/>
          </p:cNvPicPr>
          <p:nvPr/>
        </p:nvPicPr>
        <p:blipFill>
          <a:blip r:embed="rId3"/>
          <a:stretch>
            <a:fillRect/>
          </a:stretch>
        </p:blipFill>
        <p:spPr>
          <a:xfrm>
            <a:off x="6096000" y="2182753"/>
            <a:ext cx="5180022" cy="3824418"/>
          </a:xfrm>
          <a:prstGeom prst="rect">
            <a:avLst/>
          </a:prstGeom>
        </p:spPr>
      </p:pic>
      <p:sp>
        <p:nvSpPr>
          <p:cNvPr id="6" name="Oval 5">
            <a:extLst>
              <a:ext uri="{FF2B5EF4-FFF2-40B4-BE49-F238E27FC236}">
                <a16:creationId xmlns:a16="http://schemas.microsoft.com/office/drawing/2014/main" id="{8C4217E2-1ABD-E7CA-AAA1-3BEBBFA6BAB2}"/>
              </a:ext>
            </a:extLst>
          </p:cNvPr>
          <p:cNvSpPr/>
          <p:nvPr/>
        </p:nvSpPr>
        <p:spPr>
          <a:xfrm>
            <a:off x="9086619" y="4894192"/>
            <a:ext cx="232913" cy="232913"/>
          </a:xfrm>
          <a:prstGeom prst="ellipse">
            <a:avLst/>
          </a:prstGeom>
          <a:noFill/>
          <a:ln w="38100">
            <a:solidFill>
              <a:srgbClr val="4AB2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709382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914400" y="315533"/>
            <a:ext cx="5181600" cy="1884203"/>
          </a:xfrm>
        </p:spPr>
        <p:txBody>
          <a:bodyPr/>
          <a:lstStyle/>
          <a:p>
            <a:r>
              <a:rPr lang="en-US" dirty="0"/>
              <a:t>Introduction</a:t>
            </a:r>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914399" y="2278102"/>
            <a:ext cx="6504317" cy="957785"/>
          </a:xfrm>
        </p:spPr>
        <p:txBody>
          <a:bodyPr>
            <a:normAutofit/>
          </a:bodyPr>
          <a:lstStyle/>
          <a:p>
            <a:r>
              <a:rPr lang="en-GB" dirty="0"/>
              <a:t>This forces us to move our focus completely</a:t>
            </a:r>
            <a:r>
              <a:rPr lang="en-US" dirty="0"/>
              <a:t>.</a:t>
            </a:r>
            <a:endParaRPr lang="en-GB" dirty="0"/>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34</a:t>
            </a:fld>
            <a:endParaRPr lang="en-US" dirty="0"/>
          </a:p>
        </p:txBody>
      </p:sp>
      <p:sp>
        <p:nvSpPr>
          <p:cNvPr id="5" name="Rectangle 4">
            <a:extLst>
              <a:ext uri="{FF2B5EF4-FFF2-40B4-BE49-F238E27FC236}">
                <a16:creationId xmlns:a16="http://schemas.microsoft.com/office/drawing/2014/main" id="{9781CF25-4995-CDE3-8C36-C28A31BDB17B}"/>
              </a:ext>
            </a:extLst>
          </p:cNvPr>
          <p:cNvSpPr/>
          <p:nvPr/>
        </p:nvSpPr>
        <p:spPr>
          <a:xfrm>
            <a:off x="1043796" y="3046952"/>
            <a:ext cx="1958196" cy="987696"/>
          </a:xfrm>
          <a:prstGeom prst="rect">
            <a:avLst/>
          </a:prstGeom>
          <a:solidFill>
            <a:schemeClr val="bg1"/>
          </a:solidFill>
          <a:ln w="25400">
            <a:solidFill>
              <a:srgbClr val="4AB286"/>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solidFill>
                  <a:schemeClr val="tx1"/>
                </a:solidFill>
              </a:rPr>
              <a:t>verifying predictable logic</a:t>
            </a:r>
            <a:endParaRPr lang="en-NL" dirty="0">
              <a:solidFill>
                <a:schemeClr val="tx1"/>
              </a:solidFill>
            </a:endParaRPr>
          </a:p>
        </p:txBody>
      </p:sp>
      <p:sp>
        <p:nvSpPr>
          <p:cNvPr id="6" name="Rectangle 5">
            <a:extLst>
              <a:ext uri="{FF2B5EF4-FFF2-40B4-BE49-F238E27FC236}">
                <a16:creationId xmlns:a16="http://schemas.microsoft.com/office/drawing/2014/main" id="{825908CE-F2B2-C28D-4BAA-C8BD2E1BAE37}"/>
              </a:ext>
            </a:extLst>
          </p:cNvPr>
          <p:cNvSpPr/>
          <p:nvPr/>
        </p:nvSpPr>
        <p:spPr>
          <a:xfrm>
            <a:off x="4513052" y="3046952"/>
            <a:ext cx="1958196" cy="994883"/>
          </a:xfrm>
          <a:prstGeom prst="rect">
            <a:avLst/>
          </a:prstGeom>
          <a:solidFill>
            <a:schemeClr val="bg1"/>
          </a:solidFill>
          <a:ln w="25400">
            <a:solidFill>
              <a:srgbClr val="4AB286"/>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solidFill>
                  <a:schemeClr val="tx1"/>
                </a:solidFill>
              </a:rPr>
              <a:t>validating probabilistic outputs</a:t>
            </a:r>
            <a:endParaRPr lang="en-NL" dirty="0">
              <a:solidFill>
                <a:schemeClr val="tx1"/>
              </a:solidFill>
            </a:endParaRPr>
          </a:p>
        </p:txBody>
      </p:sp>
      <p:sp>
        <p:nvSpPr>
          <p:cNvPr id="11" name="Arrow: Right 10">
            <a:extLst>
              <a:ext uri="{FF2B5EF4-FFF2-40B4-BE49-F238E27FC236}">
                <a16:creationId xmlns:a16="http://schemas.microsoft.com/office/drawing/2014/main" id="{806F5DD4-CF2E-973E-7D99-0E6FA107584E}"/>
              </a:ext>
            </a:extLst>
          </p:cNvPr>
          <p:cNvSpPr/>
          <p:nvPr/>
        </p:nvSpPr>
        <p:spPr>
          <a:xfrm>
            <a:off x="3001992" y="3277156"/>
            <a:ext cx="1511060" cy="527288"/>
          </a:xfrm>
          <a:prstGeom prst="rightArrow">
            <a:avLst/>
          </a:prstGeom>
          <a:solidFill>
            <a:srgbClr val="4AB286"/>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NL" dirty="0"/>
          </a:p>
        </p:txBody>
      </p:sp>
      <p:sp>
        <p:nvSpPr>
          <p:cNvPr id="12" name="Content Placeholder 3">
            <a:extLst>
              <a:ext uri="{FF2B5EF4-FFF2-40B4-BE49-F238E27FC236}">
                <a16:creationId xmlns:a16="http://schemas.microsoft.com/office/drawing/2014/main" id="{2A8B9B48-2D11-FEA4-5193-EFA4338335E5}"/>
              </a:ext>
            </a:extLst>
          </p:cNvPr>
          <p:cNvSpPr txBox="1">
            <a:spLocks/>
          </p:cNvSpPr>
          <p:nvPr/>
        </p:nvSpPr>
        <p:spPr>
          <a:xfrm>
            <a:off x="1043796" y="4313237"/>
            <a:ext cx="5427452" cy="1069104"/>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Consolas" panose="020B0609020204030204" pitchFamily="49" charset="0"/>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Consolas" panose="020B0609020204030204" pitchFamily="49" charset="0"/>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Consolas" panose="020B0609020204030204" pitchFamily="49" charset="0"/>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Consolas" panose="020B0609020204030204" pitchFamily="49" charset="0"/>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Consolas" panose="020B0609020204030204"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dirty="0"/>
              <a:t>Let that sink in for a while. </a:t>
            </a:r>
            <a:br>
              <a:rPr lang="en-GB" dirty="0"/>
            </a:br>
            <a:r>
              <a:rPr lang="en-GB" sz="2800" b="1" dirty="0"/>
              <a:t>“A Shift Right?!?”</a:t>
            </a:r>
          </a:p>
        </p:txBody>
      </p:sp>
    </p:spTree>
    <p:extLst>
      <p:ext uri="{BB962C8B-B14F-4D97-AF65-F5344CB8AC3E}">
        <p14:creationId xmlns:p14="http://schemas.microsoft.com/office/powerpoint/2010/main" val="3593350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914400" y="2580640"/>
            <a:ext cx="5181600" cy="3368819"/>
          </a:xfrm>
        </p:spPr>
        <p:txBody>
          <a:bodyPr>
            <a:normAutofit/>
          </a:bodyPr>
          <a:lstStyle/>
          <a:p>
            <a:r>
              <a:rPr lang="en-US" dirty="0"/>
              <a:t>THE CHALLENGES I’M FACING USING LLMs</a:t>
            </a:r>
          </a:p>
        </p:txBody>
      </p:sp>
      <p:pic>
        <p:nvPicPr>
          <p:cNvPr id="6" name="Picture Placeholder 5" descr="A person with a broken helmet&#10;&#10;AI-generated content may be incorrect.">
            <a:extLst>
              <a:ext uri="{FF2B5EF4-FFF2-40B4-BE49-F238E27FC236}">
                <a16:creationId xmlns:a16="http://schemas.microsoft.com/office/drawing/2014/main" id="{70E9A8A6-68AF-4286-1D2E-7C92C430FECD}"/>
              </a:ext>
            </a:extLst>
          </p:cNvPr>
          <p:cNvPicPr>
            <a:picLocks noGrp="1" noChangeAspect="1"/>
          </p:cNvPicPr>
          <p:nvPr>
            <p:ph type="pic" sz="quarter" idx="10"/>
          </p:nvPr>
        </p:nvPicPr>
        <p:blipFill>
          <a:blip r:embed="rId3"/>
          <a:srcRect/>
          <a:stretch>
            <a:fillRect/>
          </a:stretch>
        </p:blipFill>
        <p:spPr/>
      </p:pic>
    </p:spTree>
    <p:extLst>
      <p:ext uri="{BB962C8B-B14F-4D97-AF65-F5344CB8AC3E}">
        <p14:creationId xmlns:p14="http://schemas.microsoft.com/office/powerpoint/2010/main" val="670883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914399" y="365125"/>
            <a:ext cx="9248776" cy="1646555"/>
          </a:xfrm>
        </p:spPr>
        <p:txBody>
          <a:bodyPr/>
          <a:lstStyle/>
          <a:p>
            <a:r>
              <a:rPr lang="en-US" dirty="0"/>
              <a:t>THE CHALLENGES I’M FACING USING LLM</a:t>
            </a:r>
            <a:r>
              <a:rPr lang="en-US" cap="none" dirty="0"/>
              <a:t>s</a:t>
            </a:r>
            <a:endParaRPr lang="en-US" dirty="0"/>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p:txBody>
          <a:bodyPr/>
          <a:lstStyle/>
          <a:p>
            <a:pPr marL="457200" indent="-457200">
              <a:buFont typeface="+mj-lt"/>
              <a:buAutoNum type="arabicPeriod"/>
            </a:pPr>
            <a:r>
              <a:rPr lang="en-US" dirty="0"/>
              <a:t>“T</a:t>
            </a:r>
            <a:r>
              <a:rPr lang="en-US" sz="2000" cap="none" dirty="0"/>
              <a:t>he finite context window”, </a:t>
            </a:r>
            <a:r>
              <a:rPr lang="en-US" dirty="0"/>
              <a:t>k</a:t>
            </a:r>
            <a:r>
              <a:rPr lang="en-US" sz="2000" cap="none" dirty="0"/>
              <a:t>eeping </a:t>
            </a:r>
            <a:r>
              <a:rPr lang="en-US" dirty="0"/>
              <a:t>persistent</a:t>
            </a:r>
            <a:r>
              <a:rPr lang="en-US" sz="2000" cap="none" dirty="0"/>
              <a:t> memory or state</a:t>
            </a:r>
          </a:p>
          <a:p>
            <a:pPr marL="457200" indent="-457200">
              <a:buFont typeface="+mj-lt"/>
              <a:buAutoNum type="arabicPeriod"/>
            </a:pPr>
            <a:r>
              <a:rPr lang="en-US" dirty="0">
                <a:cs typeface="Calibri"/>
              </a:rPr>
              <a:t>Deterministic Reasoning for consistent output</a:t>
            </a:r>
          </a:p>
          <a:p>
            <a:pPr marL="457200" indent="-457200">
              <a:buFont typeface="+mj-lt"/>
              <a:buAutoNum type="arabicPeriod"/>
            </a:pPr>
            <a:r>
              <a:rPr lang="en-US" dirty="0">
                <a:cs typeface="Calibri"/>
              </a:rPr>
              <a:t>[BONUS] Taming hallucinations</a:t>
            </a:r>
          </a:p>
          <a:p>
            <a:pPr marL="0" indent="0">
              <a:buNone/>
            </a:pPr>
            <a:endParaRPr lang="en-US" dirty="0">
              <a:cs typeface="Calibri"/>
            </a:endParaRPr>
          </a:p>
          <a:p>
            <a:pPr marL="0" indent="0">
              <a:buNone/>
            </a:pPr>
            <a:r>
              <a:rPr lang="en-US" dirty="0">
                <a:cs typeface="Calibri"/>
              </a:rPr>
              <a:t>[EXTRA BONUS] Structuring large prompts</a:t>
            </a:r>
            <a:endParaRPr lang="en-US" sz="2000" cap="none" dirty="0"/>
          </a:p>
          <a:p>
            <a:pPr marL="457200" indent="-457200">
              <a:buFont typeface="+mj-lt"/>
              <a:buAutoNum type="arabicPeriod"/>
            </a:pPr>
            <a:endParaRPr lang="en-US" dirty="0">
              <a:cs typeface="Calibri"/>
            </a:endParaRP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3096341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p:txBody>
          <a:bodyPr/>
          <a:lstStyle/>
          <a:p>
            <a:r>
              <a:rPr lang="en-US" dirty="0"/>
              <a:t>THE finite context window</a:t>
            </a:r>
            <a:endParaRPr lang="en-US" sz="3200" dirty="0"/>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p:txBody>
          <a:bodyPr>
            <a:normAutofit/>
          </a:bodyPr>
          <a:lstStyle/>
          <a:p>
            <a:pPr marL="0" indent="0">
              <a:buNone/>
            </a:pPr>
            <a:r>
              <a:rPr lang="en-GB" sz="2400" b="1" dirty="0">
                <a:solidFill>
                  <a:schemeClr val="tx1">
                    <a:lumMod val="50000"/>
                    <a:lumOff val="50000"/>
                  </a:schemeClr>
                </a:solidFill>
              </a:rPr>
              <a:t>“I like the conversational aspects of an LLM. However, when I’m talking a long time diving deeper into a subject, or referring to earlier steps of a conversation it appears to lose context. Sometimes even after a reminder.” </a:t>
            </a:r>
            <a:endParaRPr lang="en-US" sz="2400" b="1" dirty="0">
              <a:solidFill>
                <a:schemeClr val="tx1">
                  <a:lumMod val="50000"/>
                  <a:lumOff val="50000"/>
                </a:schemeClr>
              </a:solidFill>
              <a:cs typeface="Calibri"/>
            </a:endParaRPr>
          </a:p>
        </p:txBody>
      </p:sp>
      <p:sp>
        <p:nvSpPr>
          <p:cNvPr id="8" name="Content Placeholder 7">
            <a:extLst>
              <a:ext uri="{FF2B5EF4-FFF2-40B4-BE49-F238E27FC236}">
                <a16:creationId xmlns:a16="http://schemas.microsoft.com/office/drawing/2014/main" id="{59F42726-4257-A71C-5C8E-C8297C90B37B}"/>
              </a:ext>
            </a:extLst>
          </p:cNvPr>
          <p:cNvSpPr>
            <a:spLocks noGrp="1"/>
          </p:cNvSpPr>
          <p:nvPr>
            <p:ph sz="quarter" idx="11"/>
          </p:nvPr>
        </p:nvSpPr>
        <p:spPr/>
        <p:txBody>
          <a:bodyPr>
            <a:normAutofit fontScale="92500" lnSpcReduction="20000"/>
          </a:bodyPr>
          <a:lstStyle/>
          <a:p>
            <a:r>
              <a:rPr lang="en-GB" sz="2000" cap="none" dirty="0"/>
              <a:t>An LLMs’ "memory" is like a whiteboard with limited space (the finite context window).</a:t>
            </a:r>
          </a:p>
          <a:p>
            <a:r>
              <a:rPr lang="en-GB" sz="2000" cap="none" dirty="0"/>
              <a:t>It's great for real-time collaboration and brainstorming.</a:t>
            </a:r>
          </a:p>
          <a:p>
            <a:r>
              <a:rPr lang="en-GB" sz="2000" cap="none" dirty="0"/>
              <a:t>But as you keep writing, the LLM has to erase the oldest notes at the top to make room for new ones.</a:t>
            </a:r>
          </a:p>
          <a:p>
            <a:r>
              <a:rPr lang="en-GB" sz="2000" cap="none" dirty="0"/>
              <a:t>When you ask about those erased notes, the LLM has no way to retrieve them.</a:t>
            </a:r>
          </a:p>
          <a:p>
            <a:r>
              <a:rPr lang="en-GB" dirty="0">
                <a:cs typeface="Calibri"/>
              </a:rPr>
              <a:t>There is no persistent state, or memory nodes.</a:t>
            </a:r>
            <a:endParaRPr lang="en-US" dirty="0">
              <a:cs typeface="Calibri"/>
            </a:endParaRP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022004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p:txBody>
          <a:bodyPr/>
          <a:lstStyle/>
          <a:p>
            <a:r>
              <a:rPr lang="en-US" dirty="0"/>
              <a:t>Deterministic reasoning</a:t>
            </a:r>
            <a:endParaRPr lang="en-US" sz="3200" dirty="0"/>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914399" y="2219324"/>
            <a:ext cx="4992709" cy="3752851"/>
          </a:xfrm>
        </p:spPr>
        <p:txBody>
          <a:bodyPr>
            <a:normAutofit fontScale="92500"/>
          </a:bodyPr>
          <a:lstStyle/>
          <a:p>
            <a:pPr marL="0" indent="0">
              <a:buNone/>
            </a:pPr>
            <a:r>
              <a:rPr lang="en-GB" sz="2400" b="1" dirty="0">
                <a:solidFill>
                  <a:schemeClr val="tx1">
                    <a:lumMod val="50000"/>
                    <a:lumOff val="50000"/>
                  </a:schemeClr>
                </a:solidFill>
              </a:rPr>
              <a:t>“If you ask an LLM the exact same question twice, or across different chat sessions, you'll often get different answers. Its 'reasoning' can seem a bit... fuzzy, not always following a clear, predictable path. This is because LLMs are designed with a degree of randomness (stochasticity) to make them more creative and less repetitive.”</a:t>
            </a:r>
            <a:endParaRPr lang="en-US" sz="2400" b="1" dirty="0">
              <a:solidFill>
                <a:schemeClr val="tx1">
                  <a:lumMod val="50000"/>
                  <a:lumOff val="50000"/>
                </a:schemeClr>
              </a:solidFill>
              <a:cs typeface="Calibri"/>
            </a:endParaRPr>
          </a:p>
        </p:txBody>
      </p:sp>
      <p:sp>
        <p:nvSpPr>
          <p:cNvPr id="8" name="Content Placeholder 7">
            <a:extLst>
              <a:ext uri="{FF2B5EF4-FFF2-40B4-BE49-F238E27FC236}">
                <a16:creationId xmlns:a16="http://schemas.microsoft.com/office/drawing/2014/main" id="{59F42726-4257-A71C-5C8E-C8297C90B37B}"/>
              </a:ext>
            </a:extLst>
          </p:cNvPr>
          <p:cNvSpPr>
            <a:spLocks noGrp="1"/>
          </p:cNvSpPr>
          <p:nvPr>
            <p:ph sz="quarter" idx="11"/>
          </p:nvPr>
        </p:nvSpPr>
        <p:spPr>
          <a:xfrm>
            <a:off x="6284891" y="2219324"/>
            <a:ext cx="4992709" cy="4026930"/>
          </a:xfrm>
        </p:spPr>
        <p:txBody>
          <a:bodyPr>
            <a:normAutofit fontScale="70000" lnSpcReduction="20000"/>
          </a:bodyPr>
          <a:lstStyle/>
          <a:p>
            <a:pPr marL="0" indent="0">
              <a:buNone/>
            </a:pPr>
            <a:r>
              <a:rPr lang="en-GB" sz="2000" b="1" cap="none" dirty="0"/>
              <a:t>Stochasticity in LLMs:</a:t>
            </a:r>
          </a:p>
          <a:p>
            <a:r>
              <a:rPr lang="en-GB" sz="2000" cap="none" dirty="0"/>
              <a:t>LLM models are probabilistic; they sample from possible next words.</a:t>
            </a:r>
          </a:p>
          <a:p>
            <a:r>
              <a:rPr lang="en-GB" sz="2000" cap="none" dirty="0"/>
              <a:t>Temperature Parameter via the API: Controls the randomness (e.g., higher temperature = more creative/less deterministic).</a:t>
            </a:r>
          </a:p>
          <a:p>
            <a:r>
              <a:rPr lang="en-GB" sz="2000" cap="none" dirty="0"/>
              <a:t>No Universal Seed: Standard LLM chat interfaces typically don't expose a seed for text generation, leading to varied outputs.</a:t>
            </a:r>
          </a:p>
          <a:p>
            <a:pPr marL="0" indent="0">
              <a:buNone/>
            </a:pPr>
            <a:r>
              <a:rPr lang="en-GB" sz="2000" b="1" cap="none" dirty="0"/>
              <a:t>Determinism in </a:t>
            </a:r>
            <a:r>
              <a:rPr lang="en-GB" b="1" dirty="0"/>
              <a:t>t</a:t>
            </a:r>
            <a:r>
              <a:rPr lang="en-GB" sz="2000" b="1" cap="none" dirty="0"/>
              <a:t>ext-to-image:</a:t>
            </a:r>
          </a:p>
          <a:p>
            <a:r>
              <a:rPr lang="en-GB" sz="2000" cap="none" dirty="0"/>
              <a:t>Random Seed Initialization: A numerical seed initializes the random process that guides image synthesis.</a:t>
            </a:r>
          </a:p>
          <a:p>
            <a:r>
              <a:rPr lang="en-GB" sz="2000" cap="none" dirty="0"/>
              <a:t>Reproducible Outputs: The same seed, prompt, and model parameters </a:t>
            </a:r>
            <a:r>
              <a:rPr lang="en-GB" sz="2000" b="1" cap="none" dirty="0"/>
              <a:t>guarantee</a:t>
            </a:r>
            <a:r>
              <a:rPr lang="en-GB" sz="2000" cap="none" dirty="0"/>
              <a:t> the same visual result.</a:t>
            </a:r>
          </a:p>
          <a:p>
            <a:pPr marL="0" indent="0">
              <a:buNone/>
            </a:pPr>
            <a:r>
              <a:rPr lang="en-GB" sz="2000" b="1" cap="none" dirty="0"/>
              <a:t>Determinism is essential for tasks like debugging, fine-tuning, and analysis.</a:t>
            </a:r>
            <a:endParaRPr lang="en-US" b="1" dirty="0">
              <a:cs typeface="Calibri"/>
            </a:endParaRP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3150272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914399" y="2219324"/>
            <a:ext cx="4992709" cy="3752851"/>
          </a:xfrm>
        </p:spPr>
        <p:txBody>
          <a:bodyPr>
            <a:normAutofit/>
          </a:bodyPr>
          <a:lstStyle/>
          <a:p>
            <a:pPr marL="0" indent="0">
              <a:buNone/>
            </a:pPr>
            <a:r>
              <a:rPr lang="en-GB" sz="2400" b="1" dirty="0">
                <a:solidFill>
                  <a:schemeClr val="tx1">
                    <a:lumMod val="50000"/>
                    <a:lumOff val="50000"/>
                  </a:schemeClr>
                </a:solidFill>
              </a:rPr>
              <a:t>I found that if my prompts become really large it’s hard to maintain a proper structure. Should I use Markdown to group sections? Markup? I found that a combination of the two works best, both for me as for the LLM.</a:t>
            </a:r>
            <a:endParaRPr lang="en-US" sz="2400" b="1" dirty="0">
              <a:solidFill>
                <a:schemeClr val="tx1">
                  <a:lumMod val="50000"/>
                  <a:lumOff val="50000"/>
                </a:schemeClr>
              </a:solidFill>
              <a:cs typeface="Calibri"/>
            </a:endParaRPr>
          </a:p>
        </p:txBody>
      </p:sp>
      <p:sp>
        <p:nvSpPr>
          <p:cNvPr id="8" name="Content Placeholder 7">
            <a:extLst>
              <a:ext uri="{FF2B5EF4-FFF2-40B4-BE49-F238E27FC236}">
                <a16:creationId xmlns:a16="http://schemas.microsoft.com/office/drawing/2014/main" id="{59F42726-4257-A71C-5C8E-C8297C90B37B}"/>
              </a:ext>
            </a:extLst>
          </p:cNvPr>
          <p:cNvSpPr>
            <a:spLocks noGrp="1"/>
          </p:cNvSpPr>
          <p:nvPr>
            <p:ph sz="quarter" idx="11"/>
          </p:nvPr>
        </p:nvSpPr>
        <p:spPr>
          <a:xfrm>
            <a:off x="6284891" y="2219324"/>
            <a:ext cx="4992709" cy="3752850"/>
          </a:xfrm>
        </p:spPr>
        <p:txBody>
          <a:bodyPr>
            <a:normAutofit fontScale="92500" lnSpcReduction="20000"/>
          </a:bodyPr>
          <a:lstStyle/>
          <a:p>
            <a:r>
              <a:rPr lang="en-GB" dirty="0">
                <a:cs typeface="Calibri"/>
              </a:rPr>
              <a:t>Don't write a paragraph, build a template.</a:t>
            </a:r>
          </a:p>
          <a:p>
            <a:r>
              <a:rPr lang="en-GB" dirty="0">
                <a:cs typeface="Calibri"/>
              </a:rPr>
              <a:t>Unstructured prompts rely on the LLM to guess your intent.</a:t>
            </a:r>
          </a:p>
          <a:p>
            <a:r>
              <a:rPr lang="en-GB" dirty="0">
                <a:cs typeface="Calibri"/>
              </a:rPr>
              <a:t>Use Markdown (##, *, 1.) for clear visual and logical hierarchy.</a:t>
            </a:r>
          </a:p>
          <a:p>
            <a:r>
              <a:rPr lang="en-GB" dirty="0">
                <a:cs typeface="Calibri"/>
              </a:rPr>
              <a:t>Use Markup Tags like &lt;CORE_DIRECTIVES&gt; or &lt;ROLE&gt;) to explicitly label different types of content.</a:t>
            </a:r>
          </a:p>
          <a:p>
            <a:pPr marL="0" indent="0">
              <a:buNone/>
            </a:pPr>
            <a:r>
              <a:rPr lang="en-GB" b="1" dirty="0">
                <a:cs typeface="Calibri"/>
              </a:rPr>
              <a:t>The Result: A clear, maintainable prompt that delivers far more reliable and accurate output from the LLM.</a:t>
            </a:r>
            <a:endParaRPr lang="en-US" b="1" dirty="0">
              <a:cs typeface="Calibri"/>
            </a:endParaRP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8</a:t>
            </a:fld>
            <a:endParaRPr lang="en-US" dirty="0"/>
          </a:p>
        </p:txBody>
      </p:sp>
      <p:sp>
        <p:nvSpPr>
          <p:cNvPr id="6" name="Rectangle 2">
            <a:extLst>
              <a:ext uri="{FF2B5EF4-FFF2-40B4-BE49-F238E27FC236}">
                <a16:creationId xmlns:a16="http://schemas.microsoft.com/office/drawing/2014/main" id="{85FF2323-7307-4F8C-DACF-14CA90FC49C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NL" altLang="en-NL" sz="1800" b="1" i="0" u="none" strike="noStrike" cap="none" normalizeH="0" baseline="0">
                <a:ln>
                  <a:noFill/>
                </a:ln>
                <a:solidFill>
                  <a:schemeClr val="tx1"/>
                </a:solidFill>
                <a:effectLst/>
                <a:latin typeface="Arial" panose="020B0604020202020204" pitchFamily="34" charset="0"/>
              </a:rPr>
              <a:t>Don't write a paragraph, build a template.</a:t>
            </a:r>
            <a:endParaRPr kumimoji="0" lang="en-NL" altLang="en-NL"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0" name="Title 9">
            <a:extLst>
              <a:ext uri="{FF2B5EF4-FFF2-40B4-BE49-F238E27FC236}">
                <a16:creationId xmlns:a16="http://schemas.microsoft.com/office/drawing/2014/main" id="{1DDBEAB4-F9F2-9385-4188-56B068DB0E70}"/>
              </a:ext>
            </a:extLst>
          </p:cNvPr>
          <p:cNvSpPr>
            <a:spLocks noGrp="1"/>
          </p:cNvSpPr>
          <p:nvPr>
            <p:ph type="title"/>
          </p:nvPr>
        </p:nvSpPr>
        <p:spPr/>
        <p:txBody>
          <a:bodyPr/>
          <a:lstStyle/>
          <a:p>
            <a:r>
              <a:rPr lang="nl-NL" b="1" dirty="0"/>
              <a:t>[EXTRA BONUS] </a:t>
            </a:r>
            <a:r>
              <a:rPr lang="nl-NL" dirty="0"/>
              <a:t>Structuring large prompts</a:t>
            </a:r>
            <a:endParaRPr lang="en-NL" dirty="0"/>
          </a:p>
        </p:txBody>
      </p:sp>
    </p:spTree>
    <p:extLst>
      <p:ext uri="{BB962C8B-B14F-4D97-AF65-F5344CB8AC3E}">
        <p14:creationId xmlns:p14="http://schemas.microsoft.com/office/powerpoint/2010/main" val="1903730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914400" y="2580640"/>
            <a:ext cx="5181600" cy="3368819"/>
          </a:xfrm>
        </p:spPr>
        <p:txBody>
          <a:bodyPr>
            <a:normAutofit/>
          </a:bodyPr>
          <a:lstStyle/>
          <a:p>
            <a:r>
              <a:rPr lang="en-US" dirty="0"/>
              <a:t>A GAME AS A PERFECT PROOF OF CONCEPT</a:t>
            </a:r>
          </a:p>
        </p:txBody>
      </p:sp>
      <p:pic>
        <p:nvPicPr>
          <p:cNvPr id="11" name="Picture Placeholder 10" descr="A pixelated house on a hill&#10;&#10;AI-generated content may be incorrect.">
            <a:extLst>
              <a:ext uri="{FF2B5EF4-FFF2-40B4-BE49-F238E27FC236}">
                <a16:creationId xmlns:a16="http://schemas.microsoft.com/office/drawing/2014/main" id="{B443082E-E21E-5A6A-C94D-2046D817ABEE}"/>
              </a:ext>
            </a:extLst>
          </p:cNvPr>
          <p:cNvPicPr>
            <a:picLocks noGrp="1" noChangeAspect="1"/>
          </p:cNvPicPr>
          <p:nvPr>
            <p:ph type="pic" sz="quarter" idx="10"/>
          </p:nvPr>
        </p:nvPicPr>
        <p:blipFill>
          <a:blip r:embed="rId3"/>
          <a:srcRect/>
          <a:stretch>
            <a:fillRect/>
          </a:stretch>
        </p:blipFill>
        <p:spPr/>
      </p:pic>
    </p:spTree>
    <p:extLst>
      <p:ext uri="{BB962C8B-B14F-4D97-AF65-F5344CB8AC3E}">
        <p14:creationId xmlns:p14="http://schemas.microsoft.com/office/powerpoint/2010/main" val="4293742996"/>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onsolas"/>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045227-5724-4DBF-9712-031B1BFB2C3C}">
  <ds:schemaRefs>
    <ds:schemaRef ds:uri="http://schemas.microsoft.com/office/2006/documentManagement/types"/>
    <ds:schemaRef ds:uri="http://schemas.microsoft.com/office/2006/metadata/properties"/>
    <ds:schemaRef ds:uri="http://schemas.openxmlformats.org/package/2006/metadata/core-properties"/>
    <ds:schemaRef ds:uri="71af3243-3dd4-4a8d-8c0d-dd76da1f02a5"/>
    <ds:schemaRef ds:uri="http://www.w3.org/XML/1998/namespace"/>
    <ds:schemaRef ds:uri="http://purl.org/dc/elements/1.1/"/>
    <ds:schemaRef ds:uri="http://schemas.microsoft.com/office/infopath/2007/PartnerControls"/>
    <ds:schemaRef ds:uri="230e9df3-be65-4c73-a93b-d1236ebd677e"/>
    <ds:schemaRef ds:uri="http://purl.org/dc/terms/"/>
    <ds:schemaRef ds:uri="16c05727-aa75-4e4a-9b5f-8a80a1165891"/>
    <ds:schemaRef ds:uri="http://schemas.microsoft.com/sharepoint/v3"/>
    <ds:schemaRef ds:uri="http://purl.org/dc/dcmitype/"/>
  </ds:schemaRefs>
</ds:datastoreItem>
</file>

<file path=customXml/itemProps2.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B39BD0-040C-43BE-B0E4-512B09E8003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{11200757-EF81-4639-BAB6-7648CA213246}TF44172dc5-d19e-4d2a-aaf3-e2c69a283fd81f4275d0_win32-950e754c5494</Template>
  <TotalTime>0</TotalTime>
  <Words>3444</Words>
  <Application>Microsoft Office PowerPoint</Application>
  <PresentationFormat>Widescreen</PresentationFormat>
  <Paragraphs>313</Paragraphs>
  <Slides>34</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Consolas</vt:lpstr>
      <vt:lpstr>Courier New</vt:lpstr>
      <vt:lpstr>Custom</vt:lpstr>
      <vt:lpstr>Text by Jerry van Heerikhuize,  Images by GROK Imagine,  v1.0 October 2025</vt:lpstr>
      <vt:lpstr>Agenda</vt:lpstr>
      <vt:lpstr>TLDR;</vt:lpstr>
      <vt:lpstr>THE CHALLENGES I’M FACING USING LLMs</vt:lpstr>
      <vt:lpstr>THE CHALLENGES I’M FACING USING LLMs</vt:lpstr>
      <vt:lpstr>THE finite context window</vt:lpstr>
      <vt:lpstr>Deterministic reasoning</vt:lpstr>
      <vt:lpstr>[EXTRA BONUS] Structuring large prompts</vt:lpstr>
      <vt:lpstr>A GAME AS A PERFECT PROOF OF CONCEPT</vt:lpstr>
      <vt:lpstr>A GAME AS A PERFECT PROOF OF CONCEPT</vt:lpstr>
      <vt:lpstr>T.A.G.</vt:lpstr>
      <vt:lpstr>The Funny DUNGEON MASTER</vt:lpstr>
      <vt:lpstr>THE MASTER PROMPT</vt:lpstr>
      <vt:lpstr>WHY I Prefer a MONOLITHIC OVER AN AGENTIC APPROACH</vt:lpstr>
      <vt:lpstr>THE MASTER PROMPT : MVC A familiar pattern</vt:lpstr>
      <vt:lpstr>Taming State: The &lt;MODEL&gt;</vt:lpstr>
      <vt:lpstr>TAMING REASONING WITH THE &lt;CONTROLLER&gt;&lt;GAME_LOOP&gt;</vt:lpstr>
      <vt:lpstr>TAMING REASONING WITH THE &lt;CONTROLLER&gt;&lt;GAME_LOOP&gt;</vt:lpstr>
      <vt:lpstr>TAMING REASONING WITH THE &lt;CONTROLLER&gt;&lt;GAME_LOOP&gt;</vt:lpstr>
      <vt:lpstr>[BONUS] TAMING HALLUCINATIONS WITH THE &lt;CONTROLLER&gt;&lt;GAME_RULES&gt;</vt:lpstr>
      <vt:lpstr>[BONUS] TAMING HALLUCINATIONS WITH THE &lt;CONTROLLER&gt;&lt;GAME_RULES&gt;</vt:lpstr>
      <vt:lpstr>[BONUS] TAMING HALLUCINATIONS WITH THE &lt;CONTROLLER&gt;&lt;GAME_RULES&gt;</vt:lpstr>
      <vt:lpstr>SPECIAL &lt;DIRECTIVES&gt; &amp; LEARNINGS</vt:lpstr>
      <vt:lpstr>[USECASE] T.A.G. DEMO</vt:lpstr>
      <vt:lpstr>[USECASE] T.B.A. DEMO</vt:lpstr>
      <vt:lpstr>NEXT STEP: Performance! It’s currently eating tokens, like a fruitmachine! </vt:lpstr>
      <vt:lpstr>FUN FACTS</vt:lpstr>
      <vt:lpstr>Thank you &amp; QUESTIONS</vt:lpstr>
      <vt:lpstr>PowerPoint Presentation</vt:lpstr>
      <vt:lpstr>Introduction</vt:lpstr>
      <vt:lpstr>CURRENT STATE: REAL-LIFE DETERMINISTIC EXAMPLE</vt:lpstr>
      <vt:lpstr>CURRENT STATE: AI AUGMENTED DETERMINISTIC EXAMPLE ???????</vt:lpstr>
      <vt:lpstr>DESIRED STATE: PROBABILISTIC EXAMPLE AI AUGMENTED</vt:lpstr>
      <vt:lpstr>Introduction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Jerry van Heerikhuize</dc:creator>
  <cp:lastModifiedBy>Heerikhuize J.A. van (Jerry)</cp:lastModifiedBy>
  <cp:revision>125</cp:revision>
  <cp:lastPrinted>2025-11-12T17:44:22Z</cp:lastPrinted>
  <dcterms:created xsi:type="dcterms:W3CDTF">2025-10-14T18:09:43Z</dcterms:created>
  <dcterms:modified xsi:type="dcterms:W3CDTF">2025-11-20T08:28:46Z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